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43871"/>
            <a:ext cx="7556421" cy="3912870"/>
          </a:xfrm>
          <a:prstGeom prst="rect">
            <a:avLst/>
          </a:prstGeom>
          <a:noFill/>
          <a:ln/>
        </p:spPr>
        <p:txBody>
          <a:bodyPr wrap="square" lIns="0" tIns="0" rIns="0" bIns="0" rtlCol="0" anchor="t"/>
          <a:lstStyle/>
          <a:p>
            <a:pPr indent="0" marL="0">
              <a:lnSpc>
                <a:spcPts val="7700"/>
              </a:lnSpc>
              <a:buNone/>
            </a:pPr>
            <a:r>
              <a:rPr lang="en-US" sz="6150" b="1" spc="-185" kern="0" dirty="0">
                <a:solidFill>
                  <a:srgbClr val="FFFFFF"/>
                </a:solidFill>
                <a:latin typeface="Inter Bold" pitchFamily="34" charset="0"/>
                <a:ea typeface="Inter Bold" pitchFamily="34" charset="-122"/>
                <a:cs typeface="Inter Bold" pitchFamily="34" charset="-120"/>
              </a:rPr>
              <a:t>Data-Driven Solutions for SDG 3: Good Health and Well-being</a:t>
            </a:r>
            <a:endParaRPr lang="en-US" sz="6150" dirty="0"/>
          </a:p>
        </p:txBody>
      </p:sp>
      <p:sp>
        <p:nvSpPr>
          <p:cNvPr id="4" name="Text 1"/>
          <p:cNvSpPr/>
          <p:nvPr/>
        </p:nvSpPr>
        <p:spPr>
          <a:xfrm>
            <a:off x="6280190" y="5696903"/>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This presentation outlines a data-driven solution to address healthcare accessibility challenges in rural areas, focusing on improving service delivery and promoting good health and well-being.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58509"/>
            <a:ext cx="1138844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Sustainability and Scalability of the Solution</a:t>
            </a:r>
            <a:endParaRPr lang="en-US" sz="4450" dirty="0"/>
          </a:p>
        </p:txBody>
      </p:sp>
      <p:sp>
        <p:nvSpPr>
          <p:cNvPr id="3" name="Text 1"/>
          <p:cNvSpPr/>
          <p:nvPr/>
        </p:nvSpPr>
        <p:spPr>
          <a:xfrm>
            <a:off x="793790" y="3634264"/>
            <a:ext cx="3272909"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Long-Term Sustainability</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Develop a sustainable financing model to ensure the ongoing operation and maintenance of the solution.</a:t>
            </a:r>
            <a:endParaRPr lang="en-US" sz="1750" dirty="0"/>
          </a:p>
        </p:txBody>
      </p:sp>
      <p:sp>
        <p:nvSpPr>
          <p:cNvPr id="5" name="Text 3"/>
          <p:cNvSpPr/>
          <p:nvPr/>
        </p:nvSpPr>
        <p:spPr>
          <a:xfrm>
            <a:off x="5332928" y="3634264"/>
            <a:ext cx="345126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Scalability Across Regions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Design the solution to be adaptable and scalable to meet the needs of other rural communities.</a:t>
            </a:r>
            <a:endParaRPr lang="en-US" sz="1750" dirty="0"/>
          </a:p>
        </p:txBody>
      </p:sp>
      <p:sp>
        <p:nvSpPr>
          <p:cNvPr id="7" name="Text 5"/>
          <p:cNvSpPr/>
          <p:nvPr/>
        </p:nvSpPr>
        <p:spPr>
          <a:xfrm>
            <a:off x="9872067" y="3634264"/>
            <a:ext cx="3317319"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Continuous Improvement</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Implement a system for ongoing data collection, analysis, and evaluation to ensure continuous improvement of the solution.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989183"/>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Our ask</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We ask for support in securing funding for the implementation and maintenance of the solution, as well as technical expertise in developing and monitoring the necessary data collection systems. With your support, we can ensure the long-term sustainability, scalability, and impact of this healthcare initiative in rural communities.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Our team</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consists of experienced healthcare professionals, data analysts, and project managers who are dedicated to the success of this initiative. We have a proven track record of implementing similar healthcare solutions in underserved communities and are confident in our ability to deliver positive outcomes. With your partnership, we can make a lasting impact on the accessibility and quality of healthcare services in rural areas.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3903"/>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Healthcare Accessibility Challenges in Rural Areas</a:t>
            </a:r>
            <a:endParaRPr lang="en-US" sz="4450" dirty="0"/>
          </a:p>
        </p:txBody>
      </p:sp>
      <p:sp>
        <p:nvSpPr>
          <p:cNvPr id="4" name="Shape 1"/>
          <p:cNvSpPr/>
          <p:nvPr/>
        </p:nvSpPr>
        <p:spPr>
          <a:xfrm>
            <a:off x="6280190" y="2756773"/>
            <a:ext cx="510302" cy="510302"/>
          </a:xfrm>
          <a:prstGeom prst="roundRect">
            <a:avLst>
              <a:gd name="adj" fmla="val 18669"/>
            </a:avLst>
          </a:prstGeom>
          <a:solidFill>
            <a:srgbClr val="110080"/>
          </a:solidFill>
          <a:ln w="7620">
            <a:solidFill>
              <a:srgbClr val="2A1999"/>
            </a:solidFill>
            <a:prstDash val="solid"/>
          </a:ln>
        </p:spPr>
      </p:sp>
      <p:sp>
        <p:nvSpPr>
          <p:cNvPr id="5" name="Text 2"/>
          <p:cNvSpPr/>
          <p:nvPr/>
        </p:nvSpPr>
        <p:spPr>
          <a:xfrm>
            <a:off x="6466999" y="2841784"/>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756773"/>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Limited Infrastructure</a:t>
            </a:r>
            <a:endParaRPr lang="en-US" sz="2200" dirty="0"/>
          </a:p>
        </p:txBody>
      </p:sp>
      <p:sp>
        <p:nvSpPr>
          <p:cNvPr id="7" name="Text 4"/>
          <p:cNvSpPr/>
          <p:nvPr/>
        </p:nvSpPr>
        <p:spPr>
          <a:xfrm>
            <a:off x="7017306" y="3247192"/>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Rural areas often lack sufficient healthcare infrastructure, including hospitals, clinics, and qualified medical personnel.</a:t>
            </a:r>
            <a:endParaRPr lang="en-US" sz="1750" dirty="0"/>
          </a:p>
        </p:txBody>
      </p:sp>
      <p:sp>
        <p:nvSpPr>
          <p:cNvPr id="8" name="Shape 5"/>
          <p:cNvSpPr/>
          <p:nvPr/>
        </p:nvSpPr>
        <p:spPr>
          <a:xfrm>
            <a:off x="10171867" y="2756773"/>
            <a:ext cx="510302" cy="510302"/>
          </a:xfrm>
          <a:prstGeom prst="roundRect">
            <a:avLst>
              <a:gd name="adj" fmla="val 18669"/>
            </a:avLst>
          </a:prstGeom>
          <a:solidFill>
            <a:srgbClr val="110080"/>
          </a:solidFill>
          <a:ln w="7620">
            <a:solidFill>
              <a:srgbClr val="2A1999"/>
            </a:solidFill>
            <a:prstDash val="solid"/>
          </a:ln>
        </p:spPr>
      </p:sp>
      <p:sp>
        <p:nvSpPr>
          <p:cNvPr id="9" name="Text 6"/>
          <p:cNvSpPr/>
          <p:nvPr/>
        </p:nvSpPr>
        <p:spPr>
          <a:xfrm>
            <a:off x="10324981" y="2841784"/>
            <a:ext cx="204073"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756773"/>
            <a:ext cx="2927747"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Transportation Barriers</a:t>
            </a:r>
            <a:endParaRPr lang="en-US" sz="2200" dirty="0"/>
          </a:p>
        </p:txBody>
      </p:sp>
      <p:sp>
        <p:nvSpPr>
          <p:cNvPr id="11" name="Text 8"/>
          <p:cNvSpPr/>
          <p:nvPr/>
        </p:nvSpPr>
        <p:spPr>
          <a:xfrm>
            <a:off x="10908983" y="3601522"/>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Distance and poor road conditions make it difficult for rural residents to access healthcare facilities.</a:t>
            </a:r>
            <a:endParaRPr lang="en-US" sz="1750" dirty="0"/>
          </a:p>
        </p:txBody>
      </p:sp>
      <p:sp>
        <p:nvSpPr>
          <p:cNvPr id="12" name="Shape 9"/>
          <p:cNvSpPr/>
          <p:nvPr/>
        </p:nvSpPr>
        <p:spPr>
          <a:xfrm>
            <a:off x="6280190" y="5543669"/>
            <a:ext cx="510302" cy="510302"/>
          </a:xfrm>
          <a:prstGeom prst="roundRect">
            <a:avLst>
              <a:gd name="adj" fmla="val 18669"/>
            </a:avLst>
          </a:prstGeom>
          <a:solidFill>
            <a:srgbClr val="110080"/>
          </a:solidFill>
          <a:ln w="7620">
            <a:solidFill>
              <a:srgbClr val="2A1999"/>
            </a:solidFill>
            <a:prstDash val="solid"/>
          </a:ln>
        </p:spPr>
      </p:sp>
      <p:sp>
        <p:nvSpPr>
          <p:cNvPr id="13" name="Text 10"/>
          <p:cNvSpPr/>
          <p:nvPr/>
        </p:nvSpPr>
        <p:spPr>
          <a:xfrm>
            <a:off x="6430566" y="5628680"/>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554366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Financial Constraints</a:t>
            </a:r>
            <a:endParaRPr lang="en-US" sz="2200" dirty="0"/>
          </a:p>
        </p:txBody>
      </p:sp>
      <p:sp>
        <p:nvSpPr>
          <p:cNvPr id="15" name="Text 12"/>
          <p:cNvSpPr/>
          <p:nvPr/>
        </p:nvSpPr>
        <p:spPr>
          <a:xfrm>
            <a:off x="7017306" y="6034088"/>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Limited income and lack of healthcare insurance pose significant financial burdens for rural communities.</a:t>
            </a:r>
            <a:endParaRPr lang="en-US" sz="1750" dirty="0"/>
          </a:p>
        </p:txBody>
      </p:sp>
      <p:sp>
        <p:nvSpPr>
          <p:cNvPr id="16" name="Shape 13"/>
          <p:cNvSpPr/>
          <p:nvPr/>
        </p:nvSpPr>
        <p:spPr>
          <a:xfrm>
            <a:off x="10171867" y="5543669"/>
            <a:ext cx="510302" cy="510302"/>
          </a:xfrm>
          <a:prstGeom prst="roundRect">
            <a:avLst>
              <a:gd name="adj" fmla="val 18669"/>
            </a:avLst>
          </a:prstGeom>
          <a:solidFill>
            <a:srgbClr val="110080"/>
          </a:solidFill>
          <a:ln w="7620">
            <a:solidFill>
              <a:srgbClr val="2A1999"/>
            </a:solidFill>
            <a:prstDash val="solid"/>
          </a:ln>
        </p:spPr>
      </p:sp>
      <p:sp>
        <p:nvSpPr>
          <p:cNvPr id="17" name="Text 14"/>
          <p:cNvSpPr/>
          <p:nvPr/>
        </p:nvSpPr>
        <p:spPr>
          <a:xfrm>
            <a:off x="10317004" y="5628680"/>
            <a:ext cx="219908"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E5E0DF"/>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10908983" y="554366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Lack of Awareness</a:t>
            </a:r>
            <a:endParaRPr lang="en-US" sz="2200" dirty="0"/>
          </a:p>
        </p:txBody>
      </p:sp>
      <p:sp>
        <p:nvSpPr>
          <p:cNvPr id="19" name="Text 16"/>
          <p:cNvSpPr/>
          <p:nvPr/>
        </p:nvSpPr>
        <p:spPr>
          <a:xfrm>
            <a:off x="10908983" y="6034088"/>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Rural populations may have limited knowledge about available healthcare services and resources.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1344"/>
            <a:ext cx="9410462"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Leveraging Data to Inform Decisions</a:t>
            </a:r>
            <a:endParaRPr lang="en-US" sz="4450" dirty="0"/>
          </a:p>
        </p:txBody>
      </p:sp>
      <p:sp>
        <p:nvSpPr>
          <p:cNvPr id="3" name="Text 1"/>
          <p:cNvSpPr/>
          <p:nvPr/>
        </p:nvSpPr>
        <p:spPr>
          <a:xfrm>
            <a:off x="793790" y="345709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Patient Data</a:t>
            </a:r>
            <a:endParaRPr lang="en-US" sz="2200" dirty="0"/>
          </a:p>
        </p:txBody>
      </p:sp>
      <p:sp>
        <p:nvSpPr>
          <p:cNvPr id="4" name="Text 2"/>
          <p:cNvSpPr/>
          <p:nvPr/>
        </p:nvSpPr>
        <p:spPr>
          <a:xfrm>
            <a:off x="793790" y="4038243"/>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Collecting patient data allows for better understanding of health needs, disease prevalence, and service utilization patterns.</a:t>
            </a:r>
            <a:endParaRPr lang="en-US" sz="1750" dirty="0"/>
          </a:p>
        </p:txBody>
      </p:sp>
      <p:sp>
        <p:nvSpPr>
          <p:cNvPr id="5" name="Text 3"/>
          <p:cNvSpPr/>
          <p:nvPr/>
        </p:nvSpPr>
        <p:spPr>
          <a:xfrm>
            <a:off x="5332928" y="3457099"/>
            <a:ext cx="3978116"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Geographic Information Systems (GIS)</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Mapping health resources and patient locations enables optimization of healthcare delivery networks and resource allocation.</a:t>
            </a:r>
            <a:endParaRPr lang="en-US" sz="1750" dirty="0"/>
          </a:p>
        </p:txBody>
      </p:sp>
      <p:sp>
        <p:nvSpPr>
          <p:cNvPr id="7" name="Text 5"/>
          <p:cNvSpPr/>
          <p:nvPr/>
        </p:nvSpPr>
        <p:spPr>
          <a:xfrm>
            <a:off x="9872067" y="3457099"/>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Data Analytics</a:t>
            </a:r>
            <a:endParaRPr lang="en-US" sz="2200" dirty="0"/>
          </a:p>
        </p:txBody>
      </p:sp>
      <p:sp>
        <p:nvSpPr>
          <p:cNvPr id="8" name="Text 6"/>
          <p:cNvSpPr/>
          <p:nvPr/>
        </p:nvSpPr>
        <p:spPr>
          <a:xfrm>
            <a:off x="9872067" y="4038243"/>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Analyzing data patterns identifies healthcare gaps, predicts disease outbreaks, and informs interventions to improve health outcomes.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658" y="806768"/>
            <a:ext cx="7685484" cy="1302544"/>
          </a:xfrm>
          <a:prstGeom prst="rect">
            <a:avLst/>
          </a:prstGeom>
          <a:noFill/>
          <a:ln/>
        </p:spPr>
        <p:txBody>
          <a:bodyPr wrap="square" lIns="0" tIns="0" rIns="0" bIns="0" rtlCol="0" anchor="t"/>
          <a:lstStyle/>
          <a:p>
            <a:pPr indent="0" marL="0">
              <a:lnSpc>
                <a:spcPts val="5100"/>
              </a:lnSpc>
              <a:buNone/>
            </a:pPr>
            <a:r>
              <a:rPr lang="en-US" sz="4100" b="1" spc="-123" kern="0" dirty="0">
                <a:solidFill>
                  <a:srgbClr val="FFFFFF"/>
                </a:solidFill>
                <a:latin typeface="Inter Bold" pitchFamily="34" charset="0"/>
                <a:ea typeface="Inter Bold" pitchFamily="34" charset="-122"/>
                <a:cs typeface="Inter Bold" pitchFamily="34" charset="-120"/>
              </a:rPr>
              <a:t>Improving Service Delivery through Data-Driven Insights</a:t>
            </a:r>
            <a:endParaRPr lang="en-US" sz="4100" dirty="0"/>
          </a:p>
        </p:txBody>
      </p:sp>
      <p:pic>
        <p:nvPicPr>
          <p:cNvPr id="4" name="Image 1" descr="preencoded.png">    </p:cNvPr>
          <p:cNvPicPr>
            <a:picLocks noChangeAspect="1"/>
          </p:cNvPicPr>
          <p:nvPr/>
        </p:nvPicPr>
        <p:blipFill>
          <a:blip r:embed="rId2"/>
          <a:stretch>
            <a:fillRect/>
          </a:stretch>
        </p:blipFill>
        <p:spPr>
          <a:xfrm>
            <a:off x="6215658" y="2421850"/>
            <a:ext cx="1041916" cy="1666994"/>
          </a:xfrm>
          <a:prstGeom prst="rect">
            <a:avLst/>
          </a:prstGeom>
        </p:spPr>
      </p:pic>
      <p:sp>
        <p:nvSpPr>
          <p:cNvPr id="5" name="Text 1"/>
          <p:cNvSpPr/>
          <p:nvPr/>
        </p:nvSpPr>
        <p:spPr>
          <a:xfrm>
            <a:off x="7570113" y="2630210"/>
            <a:ext cx="2722602" cy="325636"/>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Targeted Interventions</a:t>
            </a:r>
            <a:endParaRPr lang="en-US" sz="2050" dirty="0"/>
          </a:p>
        </p:txBody>
      </p:sp>
      <p:sp>
        <p:nvSpPr>
          <p:cNvPr id="6" name="Text 2"/>
          <p:cNvSpPr/>
          <p:nvPr/>
        </p:nvSpPr>
        <p:spPr>
          <a:xfrm>
            <a:off x="7570113" y="3080861"/>
            <a:ext cx="6331029" cy="666750"/>
          </a:xfrm>
          <a:prstGeom prst="rect">
            <a:avLst/>
          </a:prstGeom>
          <a:noFill/>
          <a:ln/>
        </p:spPr>
        <p:txBody>
          <a:bodyPr wrap="square" lIns="0" tIns="0" rIns="0" bIns="0" rtlCol="0" anchor="t"/>
          <a:lstStyle/>
          <a:p>
            <a:pPr algn="l" indent="0" marL="0">
              <a:lnSpc>
                <a:spcPts val="2600"/>
              </a:lnSpc>
              <a:buNone/>
            </a:pPr>
            <a:r>
              <a:rPr lang="en-US" sz="1600" spc="-33" kern="0" dirty="0">
                <a:solidFill>
                  <a:srgbClr val="E5E0DF"/>
                </a:solidFill>
                <a:latin typeface="Inter" pitchFamily="34" charset="0"/>
                <a:ea typeface="Inter" pitchFamily="34" charset="-122"/>
                <a:cs typeface="Inter" pitchFamily="34" charset="-120"/>
              </a:rPr>
              <a:t>Identify high-risk populations and implement tailored interventions based on data-driven insights.</a:t>
            </a:r>
            <a:endParaRPr lang="en-US" sz="1600" dirty="0"/>
          </a:p>
        </p:txBody>
      </p:sp>
      <p:pic>
        <p:nvPicPr>
          <p:cNvPr id="7" name="Image 2" descr="preencoded.png">    </p:cNvPr>
          <p:cNvPicPr>
            <a:picLocks noChangeAspect="1"/>
          </p:cNvPicPr>
          <p:nvPr/>
        </p:nvPicPr>
        <p:blipFill>
          <a:blip r:embed="rId3"/>
          <a:stretch>
            <a:fillRect/>
          </a:stretch>
        </p:blipFill>
        <p:spPr>
          <a:xfrm>
            <a:off x="6215658" y="4088844"/>
            <a:ext cx="1041916" cy="1666994"/>
          </a:xfrm>
          <a:prstGeom prst="rect">
            <a:avLst/>
          </a:prstGeom>
        </p:spPr>
      </p:pic>
      <p:sp>
        <p:nvSpPr>
          <p:cNvPr id="8" name="Text 3"/>
          <p:cNvSpPr/>
          <p:nvPr/>
        </p:nvSpPr>
        <p:spPr>
          <a:xfrm>
            <a:off x="7570113" y="4297204"/>
            <a:ext cx="3687366" cy="325636"/>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Optimized Resource Allocation</a:t>
            </a:r>
            <a:endParaRPr lang="en-US" sz="2050" dirty="0"/>
          </a:p>
        </p:txBody>
      </p:sp>
      <p:sp>
        <p:nvSpPr>
          <p:cNvPr id="9" name="Text 4"/>
          <p:cNvSpPr/>
          <p:nvPr/>
        </p:nvSpPr>
        <p:spPr>
          <a:xfrm>
            <a:off x="7570113" y="4747855"/>
            <a:ext cx="6331029" cy="666750"/>
          </a:xfrm>
          <a:prstGeom prst="rect">
            <a:avLst/>
          </a:prstGeom>
          <a:noFill/>
          <a:ln/>
        </p:spPr>
        <p:txBody>
          <a:bodyPr wrap="square" lIns="0" tIns="0" rIns="0" bIns="0" rtlCol="0" anchor="t"/>
          <a:lstStyle/>
          <a:p>
            <a:pPr algn="l" indent="0" marL="0">
              <a:lnSpc>
                <a:spcPts val="2600"/>
              </a:lnSpc>
              <a:buNone/>
            </a:pPr>
            <a:r>
              <a:rPr lang="en-US" sz="1600" spc="-33" kern="0" dirty="0">
                <a:solidFill>
                  <a:srgbClr val="E5E0DF"/>
                </a:solidFill>
                <a:latin typeface="Inter" pitchFamily="34" charset="0"/>
                <a:ea typeface="Inter" pitchFamily="34" charset="-122"/>
                <a:cs typeface="Inter" pitchFamily="34" charset="-120"/>
              </a:rPr>
              <a:t>Allocate resources effectively based on need, ensuring adequate staffing and supplies at rural health facilities.</a:t>
            </a:r>
            <a:endParaRPr lang="en-US" sz="1600" dirty="0"/>
          </a:p>
        </p:txBody>
      </p:sp>
      <p:pic>
        <p:nvPicPr>
          <p:cNvPr id="10" name="Image 3" descr="preencoded.png">    </p:cNvPr>
          <p:cNvPicPr>
            <a:picLocks noChangeAspect="1"/>
          </p:cNvPicPr>
          <p:nvPr/>
        </p:nvPicPr>
        <p:blipFill>
          <a:blip r:embed="rId4"/>
          <a:stretch>
            <a:fillRect/>
          </a:stretch>
        </p:blipFill>
        <p:spPr>
          <a:xfrm>
            <a:off x="6215658" y="5755838"/>
            <a:ext cx="1041916" cy="1666994"/>
          </a:xfrm>
          <a:prstGeom prst="rect">
            <a:avLst/>
          </a:prstGeom>
        </p:spPr>
      </p:pic>
      <p:sp>
        <p:nvSpPr>
          <p:cNvPr id="11" name="Text 5"/>
          <p:cNvSpPr/>
          <p:nvPr/>
        </p:nvSpPr>
        <p:spPr>
          <a:xfrm>
            <a:off x="7570113" y="5964198"/>
            <a:ext cx="3613547" cy="325636"/>
          </a:xfrm>
          <a:prstGeom prst="rect">
            <a:avLst/>
          </a:prstGeom>
          <a:noFill/>
          <a:ln/>
        </p:spPr>
        <p:txBody>
          <a:bodyPr wrap="none" lIns="0" tIns="0" rIns="0" bIns="0" rtlCol="0" anchor="t"/>
          <a:lstStyle/>
          <a:p>
            <a:pPr algn="l" indent="0" marL="0">
              <a:lnSpc>
                <a:spcPts val="2550"/>
              </a:lnSpc>
              <a:buNone/>
            </a:pPr>
            <a:r>
              <a:rPr lang="en-US" sz="2050" b="1" spc="-62" kern="0" dirty="0">
                <a:solidFill>
                  <a:srgbClr val="E5E0DF"/>
                </a:solidFill>
                <a:latin typeface="Inter Bold" pitchFamily="34" charset="0"/>
                <a:ea typeface="Inter Bold" pitchFamily="34" charset="-122"/>
                <a:cs typeface="Inter Bold" pitchFamily="34" charset="-120"/>
              </a:rPr>
              <a:t>Improved Patient Engagement</a:t>
            </a:r>
            <a:endParaRPr lang="en-US" sz="2050" dirty="0"/>
          </a:p>
        </p:txBody>
      </p:sp>
      <p:sp>
        <p:nvSpPr>
          <p:cNvPr id="12" name="Text 6"/>
          <p:cNvSpPr/>
          <p:nvPr/>
        </p:nvSpPr>
        <p:spPr>
          <a:xfrm>
            <a:off x="7570113" y="6414849"/>
            <a:ext cx="6331029" cy="666750"/>
          </a:xfrm>
          <a:prstGeom prst="rect">
            <a:avLst/>
          </a:prstGeom>
          <a:noFill/>
          <a:ln/>
        </p:spPr>
        <p:txBody>
          <a:bodyPr wrap="square" lIns="0" tIns="0" rIns="0" bIns="0" rtlCol="0" anchor="t"/>
          <a:lstStyle/>
          <a:p>
            <a:pPr algn="l" indent="0" marL="0">
              <a:lnSpc>
                <a:spcPts val="2600"/>
              </a:lnSpc>
              <a:buNone/>
            </a:pPr>
            <a:r>
              <a:rPr lang="en-US" sz="1600" spc="-33" kern="0" dirty="0">
                <a:solidFill>
                  <a:srgbClr val="E5E0DF"/>
                </a:solidFill>
                <a:latin typeface="Inter" pitchFamily="34" charset="0"/>
                <a:ea typeface="Inter" pitchFamily="34" charset="-122"/>
                <a:cs typeface="Inter" pitchFamily="34" charset="-120"/>
              </a:rPr>
              <a:t>Develop digital health tools to facilitate communication, provide remote consultations, and empower patient self-management.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5923"/>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Project Objectives and Scope</a:t>
            </a:r>
            <a:endParaRPr lang="en-US" sz="4450" dirty="0"/>
          </a:p>
        </p:txBody>
      </p:sp>
      <p:sp>
        <p:nvSpPr>
          <p:cNvPr id="4" name="Shape 1"/>
          <p:cNvSpPr/>
          <p:nvPr/>
        </p:nvSpPr>
        <p:spPr>
          <a:xfrm>
            <a:off x="6280190" y="2473643"/>
            <a:ext cx="3664863" cy="3128129"/>
          </a:xfrm>
          <a:prstGeom prst="roundRect">
            <a:avLst>
              <a:gd name="adj" fmla="val 3046"/>
            </a:avLst>
          </a:prstGeom>
          <a:solidFill>
            <a:srgbClr val="110080"/>
          </a:solidFill>
          <a:ln w="7620">
            <a:solidFill>
              <a:srgbClr val="2A1999"/>
            </a:solidFill>
            <a:prstDash val="solid"/>
          </a:ln>
        </p:spPr>
      </p:sp>
      <p:sp>
        <p:nvSpPr>
          <p:cNvPr id="5" name="Text 2"/>
          <p:cNvSpPr/>
          <p:nvPr/>
        </p:nvSpPr>
        <p:spPr>
          <a:xfrm>
            <a:off x="6514624" y="2708077"/>
            <a:ext cx="3195995"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Improve Healthcare Accessibility</a:t>
            </a:r>
            <a:endParaRPr lang="en-US" sz="2200" dirty="0"/>
          </a:p>
        </p:txBody>
      </p:sp>
      <p:sp>
        <p:nvSpPr>
          <p:cNvPr id="6" name="Text 3"/>
          <p:cNvSpPr/>
          <p:nvPr/>
        </p:nvSpPr>
        <p:spPr>
          <a:xfrm>
            <a:off x="6514624" y="3552825"/>
            <a:ext cx="3195995"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Enhance access to quality healthcare services for rural communities by leveraging data-driven solutions.</a:t>
            </a:r>
            <a:endParaRPr lang="en-US" sz="1750" dirty="0"/>
          </a:p>
        </p:txBody>
      </p:sp>
      <p:sp>
        <p:nvSpPr>
          <p:cNvPr id="7" name="Shape 4"/>
          <p:cNvSpPr/>
          <p:nvPr/>
        </p:nvSpPr>
        <p:spPr>
          <a:xfrm>
            <a:off x="10171867" y="2473643"/>
            <a:ext cx="3664863" cy="3128129"/>
          </a:xfrm>
          <a:prstGeom prst="roundRect">
            <a:avLst>
              <a:gd name="adj" fmla="val 3046"/>
            </a:avLst>
          </a:prstGeom>
          <a:solidFill>
            <a:srgbClr val="110080"/>
          </a:solidFill>
          <a:ln w="7620">
            <a:solidFill>
              <a:srgbClr val="2A1999"/>
            </a:solidFill>
            <a:prstDash val="solid"/>
          </a:ln>
        </p:spPr>
      </p:sp>
      <p:sp>
        <p:nvSpPr>
          <p:cNvPr id="8" name="Text 5"/>
          <p:cNvSpPr/>
          <p:nvPr/>
        </p:nvSpPr>
        <p:spPr>
          <a:xfrm>
            <a:off x="10406301" y="2708077"/>
            <a:ext cx="3195995"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Increase Service Utilization</a:t>
            </a:r>
            <a:endParaRPr lang="en-US" sz="2200" dirty="0"/>
          </a:p>
        </p:txBody>
      </p:sp>
      <p:sp>
        <p:nvSpPr>
          <p:cNvPr id="9" name="Text 6"/>
          <p:cNvSpPr/>
          <p:nvPr/>
        </p:nvSpPr>
        <p:spPr>
          <a:xfrm>
            <a:off x="10406301" y="3552825"/>
            <a:ext cx="3195995"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Encourage greater utilization of healthcare services by addressing barriers and promoting proactive health management.</a:t>
            </a:r>
            <a:endParaRPr lang="en-US" sz="1750" dirty="0"/>
          </a:p>
        </p:txBody>
      </p:sp>
      <p:sp>
        <p:nvSpPr>
          <p:cNvPr id="10" name="Shape 7"/>
          <p:cNvSpPr/>
          <p:nvPr/>
        </p:nvSpPr>
        <p:spPr>
          <a:xfrm>
            <a:off x="6280190" y="5828586"/>
            <a:ext cx="7556421" cy="1685092"/>
          </a:xfrm>
          <a:prstGeom prst="roundRect">
            <a:avLst>
              <a:gd name="adj" fmla="val 5654"/>
            </a:avLst>
          </a:prstGeom>
          <a:solidFill>
            <a:srgbClr val="110080"/>
          </a:solidFill>
          <a:ln w="7620">
            <a:solidFill>
              <a:srgbClr val="2A1999"/>
            </a:solidFill>
            <a:prstDash val="solid"/>
          </a:ln>
        </p:spPr>
      </p:sp>
      <p:sp>
        <p:nvSpPr>
          <p:cNvPr id="11" name="Text 8"/>
          <p:cNvSpPr/>
          <p:nvPr/>
        </p:nvSpPr>
        <p:spPr>
          <a:xfrm>
            <a:off x="6514624" y="6063020"/>
            <a:ext cx="3398282" cy="354330"/>
          </a:xfrm>
          <a:prstGeom prst="rect">
            <a:avLst/>
          </a:prstGeom>
          <a:noFill/>
          <a:ln/>
        </p:spPr>
        <p:txBody>
          <a:bodyPr wrap="none" lIns="0" tIns="0" rIns="0" bIns="0" rtlCol="0" anchor="t"/>
          <a:lstStyle/>
          <a:p>
            <a:pPr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Improve Health Outcomes</a:t>
            </a:r>
            <a:endParaRPr lang="en-US" sz="2200" dirty="0"/>
          </a:p>
        </p:txBody>
      </p:sp>
      <p:sp>
        <p:nvSpPr>
          <p:cNvPr id="12" name="Text 9"/>
          <p:cNvSpPr/>
          <p:nvPr/>
        </p:nvSpPr>
        <p:spPr>
          <a:xfrm>
            <a:off x="6514624" y="6553438"/>
            <a:ext cx="7087553"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Contribute to better health outcomes for rural populations by optimizing service delivery and addressing health disparities.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6479" y="496610"/>
            <a:ext cx="7883842" cy="1125141"/>
          </a:xfrm>
          <a:prstGeom prst="rect">
            <a:avLst/>
          </a:prstGeom>
          <a:noFill/>
          <a:ln/>
        </p:spPr>
        <p:txBody>
          <a:bodyPr wrap="square" lIns="0" tIns="0" rIns="0" bIns="0" rtlCol="0" anchor="t"/>
          <a:lstStyle/>
          <a:p>
            <a:pPr indent="0" marL="0">
              <a:lnSpc>
                <a:spcPts val="4400"/>
              </a:lnSpc>
              <a:buNone/>
            </a:pPr>
            <a:r>
              <a:rPr lang="en-US" sz="3500" b="1" spc="-106" kern="0" dirty="0">
                <a:solidFill>
                  <a:srgbClr val="FFFFFF"/>
                </a:solidFill>
                <a:latin typeface="Inter Bold" pitchFamily="34" charset="0"/>
                <a:ea typeface="Inter Bold" pitchFamily="34" charset="-122"/>
                <a:cs typeface="Inter Bold" pitchFamily="34" charset="-120"/>
              </a:rPr>
              <a:t>Data Collection and Analysis Methodology</a:t>
            </a:r>
            <a:endParaRPr lang="en-US" sz="3500" dirty="0"/>
          </a:p>
        </p:txBody>
      </p:sp>
      <p:sp>
        <p:nvSpPr>
          <p:cNvPr id="4" name="Shape 1"/>
          <p:cNvSpPr/>
          <p:nvPr/>
        </p:nvSpPr>
        <p:spPr>
          <a:xfrm>
            <a:off x="6375083" y="1891784"/>
            <a:ext cx="22860" cy="5841206"/>
          </a:xfrm>
          <a:prstGeom prst="roundRect">
            <a:avLst>
              <a:gd name="adj" fmla="val 330756"/>
            </a:avLst>
          </a:prstGeom>
          <a:solidFill>
            <a:srgbClr val="2A1999"/>
          </a:solidFill>
          <a:ln/>
        </p:spPr>
      </p:sp>
      <p:sp>
        <p:nvSpPr>
          <p:cNvPr id="5" name="Shape 2"/>
          <p:cNvSpPr/>
          <p:nvPr/>
        </p:nvSpPr>
        <p:spPr>
          <a:xfrm>
            <a:off x="6566178" y="2285405"/>
            <a:ext cx="630079" cy="22860"/>
          </a:xfrm>
          <a:prstGeom prst="roundRect">
            <a:avLst>
              <a:gd name="adj" fmla="val 330756"/>
            </a:avLst>
          </a:prstGeom>
          <a:solidFill>
            <a:srgbClr val="2A1999"/>
          </a:solidFill>
          <a:ln/>
        </p:spPr>
      </p:sp>
      <p:sp>
        <p:nvSpPr>
          <p:cNvPr id="6" name="Shape 3"/>
          <p:cNvSpPr/>
          <p:nvPr/>
        </p:nvSpPr>
        <p:spPr>
          <a:xfrm>
            <a:off x="6183987" y="2094309"/>
            <a:ext cx="405051" cy="405051"/>
          </a:xfrm>
          <a:prstGeom prst="roundRect">
            <a:avLst>
              <a:gd name="adj" fmla="val 18667"/>
            </a:avLst>
          </a:prstGeom>
          <a:solidFill>
            <a:srgbClr val="110080"/>
          </a:solidFill>
          <a:ln w="7620">
            <a:solidFill>
              <a:srgbClr val="2A1999"/>
            </a:solidFill>
            <a:prstDash val="solid"/>
          </a:ln>
        </p:spPr>
      </p:sp>
      <p:sp>
        <p:nvSpPr>
          <p:cNvPr id="7" name="Text 4"/>
          <p:cNvSpPr/>
          <p:nvPr/>
        </p:nvSpPr>
        <p:spPr>
          <a:xfrm>
            <a:off x="6332339" y="2161818"/>
            <a:ext cx="108347" cy="270034"/>
          </a:xfrm>
          <a:prstGeom prst="rect">
            <a:avLst/>
          </a:prstGeom>
          <a:noFill/>
          <a:ln/>
        </p:spPr>
        <p:txBody>
          <a:bodyPr wrap="none" lIns="0" tIns="0" rIns="0" bIns="0" rtlCol="0" anchor="t"/>
          <a:lstStyle/>
          <a:p>
            <a:pPr algn="ctr" indent="0" marL="0">
              <a:lnSpc>
                <a:spcPts val="2100"/>
              </a:lnSpc>
              <a:buNone/>
            </a:pPr>
            <a:r>
              <a:rPr lang="en-US" sz="2100" b="1" spc="-64" kern="0" dirty="0">
                <a:solidFill>
                  <a:srgbClr val="E5E0DF"/>
                </a:solidFill>
                <a:latin typeface="Inter Bold" pitchFamily="34" charset="0"/>
                <a:ea typeface="Inter Bold" pitchFamily="34" charset="-122"/>
                <a:cs typeface="Inter Bold" pitchFamily="34" charset="-120"/>
              </a:rPr>
              <a:t>1</a:t>
            </a:r>
            <a:endParaRPr lang="en-US" sz="2100" dirty="0"/>
          </a:p>
        </p:txBody>
      </p:sp>
      <p:sp>
        <p:nvSpPr>
          <p:cNvPr id="8" name="Text 5"/>
          <p:cNvSpPr/>
          <p:nvPr/>
        </p:nvSpPr>
        <p:spPr>
          <a:xfrm>
            <a:off x="7376636" y="2071807"/>
            <a:ext cx="2250281" cy="281226"/>
          </a:xfrm>
          <a:prstGeom prst="rect">
            <a:avLst/>
          </a:prstGeom>
          <a:noFill/>
          <a:ln/>
        </p:spPr>
        <p:txBody>
          <a:bodyPr wrap="none" lIns="0" tIns="0" rIns="0" bIns="0" rtlCol="0" anchor="t"/>
          <a:lstStyle/>
          <a:p>
            <a:pPr algn="l" indent="0" marL="0">
              <a:lnSpc>
                <a:spcPts val="2200"/>
              </a:lnSpc>
              <a:buNone/>
            </a:pPr>
            <a:r>
              <a:rPr lang="en-US" sz="1750" b="1" spc="-53" kern="0" dirty="0">
                <a:solidFill>
                  <a:srgbClr val="E5E0DF"/>
                </a:solidFill>
                <a:latin typeface="Inter Bold" pitchFamily="34" charset="0"/>
                <a:ea typeface="Inter Bold" pitchFamily="34" charset="-122"/>
                <a:cs typeface="Inter Bold" pitchFamily="34" charset="-120"/>
              </a:rPr>
              <a:t>Data Sources</a:t>
            </a:r>
            <a:endParaRPr lang="en-US" sz="1750" dirty="0"/>
          </a:p>
        </p:txBody>
      </p:sp>
      <p:sp>
        <p:nvSpPr>
          <p:cNvPr id="9" name="Text 6"/>
          <p:cNvSpPr/>
          <p:nvPr/>
        </p:nvSpPr>
        <p:spPr>
          <a:xfrm>
            <a:off x="7376636" y="2461022"/>
            <a:ext cx="6623685" cy="576024"/>
          </a:xfrm>
          <a:prstGeom prst="rect">
            <a:avLst/>
          </a:prstGeom>
          <a:noFill/>
          <a:ln/>
        </p:spPr>
        <p:txBody>
          <a:bodyPr wrap="square" lIns="0" tIns="0" rIns="0" bIns="0" rtlCol="0" anchor="t"/>
          <a:lstStyle/>
          <a:p>
            <a:pPr algn="l" indent="0" marL="0">
              <a:lnSpc>
                <a:spcPts val="2250"/>
              </a:lnSpc>
              <a:buNone/>
            </a:pPr>
            <a:r>
              <a:rPr lang="en-US" sz="1400" spc="-28" kern="0" dirty="0">
                <a:solidFill>
                  <a:srgbClr val="E5E0DF"/>
                </a:solidFill>
                <a:latin typeface="Inter" pitchFamily="34" charset="0"/>
                <a:ea typeface="Inter" pitchFamily="34" charset="-122"/>
                <a:cs typeface="Inter" pitchFamily="34" charset="-120"/>
              </a:rPr>
              <a:t>Identify relevant data sources, including patient records, health facility data, and community surveys.</a:t>
            </a:r>
            <a:endParaRPr lang="en-US" sz="1400" dirty="0"/>
          </a:p>
        </p:txBody>
      </p:sp>
      <p:sp>
        <p:nvSpPr>
          <p:cNvPr id="10" name="Shape 7"/>
          <p:cNvSpPr/>
          <p:nvPr/>
        </p:nvSpPr>
        <p:spPr>
          <a:xfrm>
            <a:off x="6566178" y="3790712"/>
            <a:ext cx="630079" cy="22860"/>
          </a:xfrm>
          <a:prstGeom prst="roundRect">
            <a:avLst>
              <a:gd name="adj" fmla="val 330756"/>
            </a:avLst>
          </a:prstGeom>
          <a:solidFill>
            <a:srgbClr val="2A1999"/>
          </a:solidFill>
          <a:ln/>
        </p:spPr>
      </p:sp>
      <p:sp>
        <p:nvSpPr>
          <p:cNvPr id="11" name="Shape 8"/>
          <p:cNvSpPr/>
          <p:nvPr/>
        </p:nvSpPr>
        <p:spPr>
          <a:xfrm>
            <a:off x="6183987" y="3599617"/>
            <a:ext cx="405051" cy="405051"/>
          </a:xfrm>
          <a:prstGeom prst="roundRect">
            <a:avLst>
              <a:gd name="adj" fmla="val 18667"/>
            </a:avLst>
          </a:prstGeom>
          <a:solidFill>
            <a:srgbClr val="110080"/>
          </a:solidFill>
          <a:ln w="7620">
            <a:solidFill>
              <a:srgbClr val="2A1999"/>
            </a:solidFill>
            <a:prstDash val="solid"/>
          </a:ln>
        </p:spPr>
      </p:sp>
      <p:sp>
        <p:nvSpPr>
          <p:cNvPr id="12" name="Text 9"/>
          <p:cNvSpPr/>
          <p:nvPr/>
        </p:nvSpPr>
        <p:spPr>
          <a:xfrm>
            <a:off x="6305550" y="3667125"/>
            <a:ext cx="161925" cy="270034"/>
          </a:xfrm>
          <a:prstGeom prst="rect">
            <a:avLst/>
          </a:prstGeom>
          <a:noFill/>
          <a:ln/>
        </p:spPr>
        <p:txBody>
          <a:bodyPr wrap="none" lIns="0" tIns="0" rIns="0" bIns="0" rtlCol="0" anchor="t"/>
          <a:lstStyle/>
          <a:p>
            <a:pPr algn="ctr" indent="0" marL="0">
              <a:lnSpc>
                <a:spcPts val="2100"/>
              </a:lnSpc>
              <a:buNone/>
            </a:pPr>
            <a:r>
              <a:rPr lang="en-US" sz="2100" b="1" spc="-64" kern="0" dirty="0">
                <a:solidFill>
                  <a:srgbClr val="E5E0DF"/>
                </a:solidFill>
                <a:latin typeface="Inter Bold" pitchFamily="34" charset="0"/>
                <a:ea typeface="Inter Bold" pitchFamily="34" charset="-122"/>
                <a:cs typeface="Inter Bold" pitchFamily="34" charset="-120"/>
              </a:rPr>
              <a:t>2</a:t>
            </a:r>
            <a:endParaRPr lang="en-US" sz="2100" dirty="0"/>
          </a:p>
        </p:txBody>
      </p:sp>
      <p:sp>
        <p:nvSpPr>
          <p:cNvPr id="13" name="Text 10"/>
          <p:cNvSpPr/>
          <p:nvPr/>
        </p:nvSpPr>
        <p:spPr>
          <a:xfrm>
            <a:off x="7376636" y="3577114"/>
            <a:ext cx="3060383" cy="281226"/>
          </a:xfrm>
          <a:prstGeom prst="rect">
            <a:avLst/>
          </a:prstGeom>
          <a:noFill/>
          <a:ln/>
        </p:spPr>
        <p:txBody>
          <a:bodyPr wrap="none" lIns="0" tIns="0" rIns="0" bIns="0" rtlCol="0" anchor="t"/>
          <a:lstStyle/>
          <a:p>
            <a:pPr algn="l" indent="0" marL="0">
              <a:lnSpc>
                <a:spcPts val="2200"/>
              </a:lnSpc>
              <a:buNone/>
            </a:pPr>
            <a:r>
              <a:rPr lang="en-US" sz="1750" b="1" spc="-53" kern="0" dirty="0">
                <a:solidFill>
                  <a:srgbClr val="E5E0DF"/>
                </a:solidFill>
                <a:latin typeface="Inter Bold" pitchFamily="34" charset="0"/>
                <a:ea typeface="Inter Bold" pitchFamily="34" charset="-122"/>
                <a:cs typeface="Inter Bold" pitchFamily="34" charset="-120"/>
              </a:rPr>
              <a:t>Data Cleaning and Integration</a:t>
            </a:r>
            <a:endParaRPr lang="en-US" sz="1750" dirty="0"/>
          </a:p>
        </p:txBody>
      </p:sp>
      <p:sp>
        <p:nvSpPr>
          <p:cNvPr id="14" name="Text 11"/>
          <p:cNvSpPr/>
          <p:nvPr/>
        </p:nvSpPr>
        <p:spPr>
          <a:xfrm>
            <a:off x="7376636" y="3966329"/>
            <a:ext cx="6623685" cy="576024"/>
          </a:xfrm>
          <a:prstGeom prst="rect">
            <a:avLst/>
          </a:prstGeom>
          <a:noFill/>
          <a:ln/>
        </p:spPr>
        <p:txBody>
          <a:bodyPr wrap="square" lIns="0" tIns="0" rIns="0" bIns="0" rtlCol="0" anchor="t"/>
          <a:lstStyle/>
          <a:p>
            <a:pPr algn="l" indent="0" marL="0">
              <a:lnSpc>
                <a:spcPts val="2250"/>
              </a:lnSpc>
              <a:buNone/>
            </a:pPr>
            <a:r>
              <a:rPr lang="en-US" sz="1400" spc="-28" kern="0" dirty="0">
                <a:solidFill>
                  <a:srgbClr val="E5E0DF"/>
                </a:solidFill>
                <a:latin typeface="Inter" pitchFamily="34" charset="0"/>
                <a:ea typeface="Inter" pitchFamily="34" charset="-122"/>
                <a:cs typeface="Inter" pitchFamily="34" charset="-120"/>
              </a:rPr>
              <a:t>Clean and standardize data to ensure accuracy and consistency for analysis and reporting.</a:t>
            </a:r>
            <a:endParaRPr lang="en-US" sz="1400" dirty="0"/>
          </a:p>
        </p:txBody>
      </p:sp>
      <p:sp>
        <p:nvSpPr>
          <p:cNvPr id="15" name="Shape 12"/>
          <p:cNvSpPr/>
          <p:nvPr/>
        </p:nvSpPr>
        <p:spPr>
          <a:xfrm>
            <a:off x="6566178" y="5296019"/>
            <a:ext cx="630079" cy="22860"/>
          </a:xfrm>
          <a:prstGeom prst="roundRect">
            <a:avLst>
              <a:gd name="adj" fmla="val 330756"/>
            </a:avLst>
          </a:prstGeom>
          <a:solidFill>
            <a:srgbClr val="2A1999"/>
          </a:solidFill>
          <a:ln/>
        </p:spPr>
      </p:sp>
      <p:sp>
        <p:nvSpPr>
          <p:cNvPr id="16" name="Shape 13"/>
          <p:cNvSpPr/>
          <p:nvPr/>
        </p:nvSpPr>
        <p:spPr>
          <a:xfrm>
            <a:off x="6183987" y="5104924"/>
            <a:ext cx="405051" cy="405051"/>
          </a:xfrm>
          <a:prstGeom prst="roundRect">
            <a:avLst>
              <a:gd name="adj" fmla="val 18667"/>
            </a:avLst>
          </a:prstGeom>
          <a:solidFill>
            <a:srgbClr val="110080"/>
          </a:solidFill>
          <a:ln w="7620">
            <a:solidFill>
              <a:srgbClr val="2A1999"/>
            </a:solidFill>
            <a:prstDash val="solid"/>
          </a:ln>
        </p:spPr>
      </p:sp>
      <p:sp>
        <p:nvSpPr>
          <p:cNvPr id="17" name="Text 14"/>
          <p:cNvSpPr/>
          <p:nvPr/>
        </p:nvSpPr>
        <p:spPr>
          <a:xfrm>
            <a:off x="6303407" y="5172432"/>
            <a:ext cx="166211" cy="270034"/>
          </a:xfrm>
          <a:prstGeom prst="rect">
            <a:avLst/>
          </a:prstGeom>
          <a:noFill/>
          <a:ln/>
        </p:spPr>
        <p:txBody>
          <a:bodyPr wrap="none" lIns="0" tIns="0" rIns="0" bIns="0" rtlCol="0" anchor="t"/>
          <a:lstStyle/>
          <a:p>
            <a:pPr algn="ctr" indent="0" marL="0">
              <a:lnSpc>
                <a:spcPts val="2100"/>
              </a:lnSpc>
              <a:buNone/>
            </a:pPr>
            <a:r>
              <a:rPr lang="en-US" sz="2100" b="1" spc="-64" kern="0" dirty="0">
                <a:solidFill>
                  <a:srgbClr val="E5E0DF"/>
                </a:solidFill>
                <a:latin typeface="Inter Bold" pitchFamily="34" charset="0"/>
                <a:ea typeface="Inter Bold" pitchFamily="34" charset="-122"/>
                <a:cs typeface="Inter Bold" pitchFamily="34" charset="-120"/>
              </a:rPr>
              <a:t>3</a:t>
            </a:r>
            <a:endParaRPr lang="en-US" sz="2100" dirty="0"/>
          </a:p>
        </p:txBody>
      </p:sp>
      <p:sp>
        <p:nvSpPr>
          <p:cNvPr id="18" name="Text 15"/>
          <p:cNvSpPr/>
          <p:nvPr/>
        </p:nvSpPr>
        <p:spPr>
          <a:xfrm>
            <a:off x="7376636" y="5082421"/>
            <a:ext cx="2250281" cy="281226"/>
          </a:xfrm>
          <a:prstGeom prst="rect">
            <a:avLst/>
          </a:prstGeom>
          <a:noFill/>
          <a:ln/>
        </p:spPr>
        <p:txBody>
          <a:bodyPr wrap="none" lIns="0" tIns="0" rIns="0" bIns="0" rtlCol="0" anchor="t"/>
          <a:lstStyle/>
          <a:p>
            <a:pPr algn="l" indent="0" marL="0">
              <a:lnSpc>
                <a:spcPts val="2200"/>
              </a:lnSpc>
              <a:buNone/>
            </a:pPr>
            <a:r>
              <a:rPr lang="en-US" sz="1750" b="1" spc="-53" kern="0" dirty="0">
                <a:solidFill>
                  <a:srgbClr val="E5E0DF"/>
                </a:solidFill>
                <a:latin typeface="Inter Bold" pitchFamily="34" charset="0"/>
                <a:ea typeface="Inter Bold" pitchFamily="34" charset="-122"/>
                <a:cs typeface="Inter Bold" pitchFamily="34" charset="-120"/>
              </a:rPr>
              <a:t>Statistical Analysis</a:t>
            </a:r>
            <a:endParaRPr lang="en-US" sz="1750" dirty="0"/>
          </a:p>
        </p:txBody>
      </p:sp>
      <p:sp>
        <p:nvSpPr>
          <p:cNvPr id="19" name="Text 16"/>
          <p:cNvSpPr/>
          <p:nvPr/>
        </p:nvSpPr>
        <p:spPr>
          <a:xfrm>
            <a:off x="7376636" y="5471636"/>
            <a:ext cx="6623685" cy="576024"/>
          </a:xfrm>
          <a:prstGeom prst="rect">
            <a:avLst/>
          </a:prstGeom>
          <a:noFill/>
          <a:ln/>
        </p:spPr>
        <p:txBody>
          <a:bodyPr wrap="square" lIns="0" tIns="0" rIns="0" bIns="0" rtlCol="0" anchor="t"/>
          <a:lstStyle/>
          <a:p>
            <a:pPr algn="l" indent="0" marL="0">
              <a:lnSpc>
                <a:spcPts val="2250"/>
              </a:lnSpc>
              <a:buNone/>
            </a:pPr>
            <a:r>
              <a:rPr lang="en-US" sz="1400" spc="-28" kern="0" dirty="0">
                <a:solidFill>
                  <a:srgbClr val="E5E0DF"/>
                </a:solidFill>
                <a:latin typeface="Inter" pitchFamily="34" charset="0"/>
                <a:ea typeface="Inter" pitchFamily="34" charset="-122"/>
                <a:cs typeface="Inter" pitchFamily="34" charset="-120"/>
              </a:rPr>
              <a:t>Apply statistical techniques to identify trends, correlations, and key insights from the data.</a:t>
            </a:r>
            <a:endParaRPr lang="en-US" sz="1400" dirty="0"/>
          </a:p>
        </p:txBody>
      </p:sp>
      <p:sp>
        <p:nvSpPr>
          <p:cNvPr id="20" name="Shape 17"/>
          <p:cNvSpPr/>
          <p:nvPr/>
        </p:nvSpPr>
        <p:spPr>
          <a:xfrm>
            <a:off x="6566178" y="6801326"/>
            <a:ext cx="630079" cy="22860"/>
          </a:xfrm>
          <a:prstGeom prst="roundRect">
            <a:avLst>
              <a:gd name="adj" fmla="val 330756"/>
            </a:avLst>
          </a:prstGeom>
          <a:solidFill>
            <a:srgbClr val="2A1999"/>
          </a:solidFill>
          <a:ln/>
        </p:spPr>
      </p:sp>
      <p:sp>
        <p:nvSpPr>
          <p:cNvPr id="21" name="Shape 18"/>
          <p:cNvSpPr/>
          <p:nvPr/>
        </p:nvSpPr>
        <p:spPr>
          <a:xfrm>
            <a:off x="6183987" y="6610231"/>
            <a:ext cx="405051" cy="405051"/>
          </a:xfrm>
          <a:prstGeom prst="roundRect">
            <a:avLst>
              <a:gd name="adj" fmla="val 18667"/>
            </a:avLst>
          </a:prstGeom>
          <a:solidFill>
            <a:srgbClr val="110080"/>
          </a:solidFill>
          <a:ln w="7620">
            <a:solidFill>
              <a:srgbClr val="2A1999"/>
            </a:solidFill>
            <a:prstDash val="solid"/>
          </a:ln>
        </p:spPr>
      </p:sp>
      <p:sp>
        <p:nvSpPr>
          <p:cNvPr id="22" name="Text 19"/>
          <p:cNvSpPr/>
          <p:nvPr/>
        </p:nvSpPr>
        <p:spPr>
          <a:xfrm>
            <a:off x="6299240" y="6677739"/>
            <a:ext cx="174546" cy="270034"/>
          </a:xfrm>
          <a:prstGeom prst="rect">
            <a:avLst/>
          </a:prstGeom>
          <a:noFill/>
          <a:ln/>
        </p:spPr>
        <p:txBody>
          <a:bodyPr wrap="none" lIns="0" tIns="0" rIns="0" bIns="0" rtlCol="0" anchor="t"/>
          <a:lstStyle/>
          <a:p>
            <a:pPr algn="ctr" indent="0" marL="0">
              <a:lnSpc>
                <a:spcPts val="2100"/>
              </a:lnSpc>
              <a:buNone/>
            </a:pPr>
            <a:r>
              <a:rPr lang="en-US" sz="2100" b="1" spc="-64" kern="0" dirty="0">
                <a:solidFill>
                  <a:srgbClr val="E5E0DF"/>
                </a:solidFill>
                <a:latin typeface="Inter Bold" pitchFamily="34" charset="0"/>
                <a:ea typeface="Inter Bold" pitchFamily="34" charset="-122"/>
                <a:cs typeface="Inter Bold" pitchFamily="34" charset="-120"/>
              </a:rPr>
              <a:t>4</a:t>
            </a:r>
            <a:endParaRPr lang="en-US" sz="2100" dirty="0"/>
          </a:p>
        </p:txBody>
      </p:sp>
      <p:sp>
        <p:nvSpPr>
          <p:cNvPr id="23" name="Text 20"/>
          <p:cNvSpPr/>
          <p:nvPr/>
        </p:nvSpPr>
        <p:spPr>
          <a:xfrm>
            <a:off x="7376636" y="6587728"/>
            <a:ext cx="2250281" cy="281226"/>
          </a:xfrm>
          <a:prstGeom prst="rect">
            <a:avLst/>
          </a:prstGeom>
          <a:noFill/>
          <a:ln/>
        </p:spPr>
        <p:txBody>
          <a:bodyPr wrap="none" lIns="0" tIns="0" rIns="0" bIns="0" rtlCol="0" anchor="t"/>
          <a:lstStyle/>
          <a:p>
            <a:pPr algn="l" indent="0" marL="0">
              <a:lnSpc>
                <a:spcPts val="2200"/>
              </a:lnSpc>
              <a:buNone/>
            </a:pPr>
            <a:r>
              <a:rPr lang="en-US" sz="1750" b="1" spc="-53" kern="0" dirty="0">
                <a:solidFill>
                  <a:srgbClr val="E5E0DF"/>
                </a:solidFill>
                <a:latin typeface="Inter Bold" pitchFamily="34" charset="0"/>
                <a:ea typeface="Inter Bold" pitchFamily="34" charset="-122"/>
                <a:cs typeface="Inter Bold" pitchFamily="34" charset="-120"/>
              </a:rPr>
              <a:t>Data Visualization</a:t>
            </a:r>
            <a:endParaRPr lang="en-US" sz="1750" dirty="0"/>
          </a:p>
        </p:txBody>
      </p:sp>
      <p:sp>
        <p:nvSpPr>
          <p:cNvPr id="24" name="Text 21"/>
          <p:cNvSpPr/>
          <p:nvPr/>
        </p:nvSpPr>
        <p:spPr>
          <a:xfrm>
            <a:off x="7376636" y="6976943"/>
            <a:ext cx="6623685" cy="576024"/>
          </a:xfrm>
          <a:prstGeom prst="rect">
            <a:avLst/>
          </a:prstGeom>
          <a:noFill/>
          <a:ln/>
        </p:spPr>
        <p:txBody>
          <a:bodyPr wrap="square" lIns="0" tIns="0" rIns="0" bIns="0" rtlCol="0" anchor="t"/>
          <a:lstStyle/>
          <a:p>
            <a:pPr algn="l" indent="0" marL="0">
              <a:lnSpc>
                <a:spcPts val="2250"/>
              </a:lnSpc>
              <a:buNone/>
            </a:pPr>
            <a:r>
              <a:rPr lang="en-US" sz="1400" spc="-28" kern="0" dirty="0">
                <a:solidFill>
                  <a:srgbClr val="E5E0DF"/>
                </a:solidFill>
                <a:latin typeface="Inter" pitchFamily="34" charset="0"/>
                <a:ea typeface="Inter" pitchFamily="34" charset="-122"/>
                <a:cs typeface="Inter" pitchFamily="34" charset="-120"/>
              </a:rPr>
              <a:t>Present data findings in a clear and understandable format to inform decision-making and interventions.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493" y="766048"/>
            <a:ext cx="7663815" cy="1321832"/>
          </a:xfrm>
          <a:prstGeom prst="rect">
            <a:avLst/>
          </a:prstGeom>
          <a:noFill/>
          <a:ln/>
        </p:spPr>
        <p:txBody>
          <a:bodyPr wrap="square" lIns="0" tIns="0" rIns="0" bIns="0" rtlCol="0" anchor="t"/>
          <a:lstStyle/>
          <a:p>
            <a:pPr indent="0" marL="0">
              <a:lnSpc>
                <a:spcPts val="5200"/>
              </a:lnSpc>
              <a:buNone/>
            </a:pPr>
            <a:r>
              <a:rPr lang="en-US" sz="4150" b="1" spc="-125" kern="0" dirty="0">
                <a:solidFill>
                  <a:srgbClr val="FFFFFF"/>
                </a:solidFill>
                <a:latin typeface="Inter Bold" pitchFamily="34" charset="0"/>
                <a:ea typeface="Inter Bold" pitchFamily="34" charset="-122"/>
                <a:cs typeface="Inter Bold" pitchFamily="34" charset="-120"/>
              </a:rPr>
              <a:t>Innovative Technology Integration</a:t>
            </a:r>
            <a:endParaRPr lang="en-US" sz="4150" dirty="0"/>
          </a:p>
        </p:txBody>
      </p:sp>
      <p:pic>
        <p:nvPicPr>
          <p:cNvPr id="4" name="Image 1" descr="preencoded.png">    </p:cNvPr>
          <p:cNvPicPr>
            <a:picLocks noChangeAspect="1"/>
          </p:cNvPicPr>
          <p:nvPr/>
        </p:nvPicPr>
        <p:blipFill>
          <a:blip r:embed="rId2"/>
          <a:stretch>
            <a:fillRect/>
          </a:stretch>
        </p:blipFill>
        <p:spPr>
          <a:xfrm>
            <a:off x="6226493" y="2405063"/>
            <a:ext cx="528638" cy="528638"/>
          </a:xfrm>
          <a:prstGeom prst="rect">
            <a:avLst/>
          </a:prstGeom>
        </p:spPr>
      </p:pic>
      <p:sp>
        <p:nvSpPr>
          <p:cNvPr id="5" name="Text 1"/>
          <p:cNvSpPr/>
          <p:nvPr/>
        </p:nvSpPr>
        <p:spPr>
          <a:xfrm>
            <a:off x="6226493" y="3145155"/>
            <a:ext cx="2643426" cy="330398"/>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Mobile Health Apps</a:t>
            </a:r>
            <a:endParaRPr lang="en-US" sz="2050" dirty="0"/>
          </a:p>
        </p:txBody>
      </p:sp>
      <p:sp>
        <p:nvSpPr>
          <p:cNvPr id="6" name="Text 2"/>
          <p:cNvSpPr/>
          <p:nvPr/>
        </p:nvSpPr>
        <p:spPr>
          <a:xfrm>
            <a:off x="6226493" y="3602355"/>
            <a:ext cx="3673316" cy="1014770"/>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Develop mobile applications to facilitate patient access to healthcare information and services.</a:t>
            </a:r>
            <a:endParaRPr lang="en-US" sz="1650" dirty="0"/>
          </a:p>
        </p:txBody>
      </p:sp>
      <p:pic>
        <p:nvPicPr>
          <p:cNvPr id="7" name="Image 2" descr="preencoded.png">    </p:cNvPr>
          <p:cNvPicPr>
            <a:picLocks noChangeAspect="1"/>
          </p:cNvPicPr>
          <p:nvPr/>
        </p:nvPicPr>
        <p:blipFill>
          <a:blip r:embed="rId3"/>
          <a:stretch>
            <a:fillRect/>
          </a:stretch>
        </p:blipFill>
        <p:spPr>
          <a:xfrm>
            <a:off x="10216991" y="2405063"/>
            <a:ext cx="528638" cy="528638"/>
          </a:xfrm>
          <a:prstGeom prst="rect">
            <a:avLst/>
          </a:prstGeom>
        </p:spPr>
      </p:pic>
      <p:sp>
        <p:nvSpPr>
          <p:cNvPr id="8" name="Text 3"/>
          <p:cNvSpPr/>
          <p:nvPr/>
        </p:nvSpPr>
        <p:spPr>
          <a:xfrm>
            <a:off x="10216991" y="3145155"/>
            <a:ext cx="2861548" cy="330398"/>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Telemedicine Platforms</a:t>
            </a:r>
            <a:endParaRPr lang="en-US" sz="2050" dirty="0"/>
          </a:p>
        </p:txBody>
      </p:sp>
      <p:sp>
        <p:nvSpPr>
          <p:cNvPr id="9" name="Text 4"/>
          <p:cNvSpPr/>
          <p:nvPr/>
        </p:nvSpPr>
        <p:spPr>
          <a:xfrm>
            <a:off x="10216991" y="3602355"/>
            <a:ext cx="3673316" cy="1014770"/>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Implement telemedicine technologies to connect rural patients with healthcare providers remotely.</a:t>
            </a:r>
            <a:endParaRPr lang="en-US" sz="1650" dirty="0"/>
          </a:p>
        </p:txBody>
      </p:sp>
      <p:pic>
        <p:nvPicPr>
          <p:cNvPr id="10" name="Image 3" descr="preencoded.png">    </p:cNvPr>
          <p:cNvPicPr>
            <a:picLocks noChangeAspect="1"/>
          </p:cNvPicPr>
          <p:nvPr/>
        </p:nvPicPr>
        <p:blipFill>
          <a:blip r:embed="rId4"/>
          <a:stretch>
            <a:fillRect/>
          </a:stretch>
        </p:blipFill>
        <p:spPr>
          <a:xfrm>
            <a:off x="6226493" y="5251490"/>
            <a:ext cx="528638" cy="528638"/>
          </a:xfrm>
          <a:prstGeom prst="rect">
            <a:avLst/>
          </a:prstGeom>
        </p:spPr>
      </p:pic>
      <p:sp>
        <p:nvSpPr>
          <p:cNvPr id="11" name="Text 5"/>
          <p:cNvSpPr/>
          <p:nvPr/>
        </p:nvSpPr>
        <p:spPr>
          <a:xfrm>
            <a:off x="6226493" y="5991582"/>
            <a:ext cx="2995970" cy="330398"/>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Artificial Intelligence (AI)</a:t>
            </a:r>
            <a:endParaRPr lang="en-US" sz="2050" dirty="0"/>
          </a:p>
        </p:txBody>
      </p:sp>
      <p:sp>
        <p:nvSpPr>
          <p:cNvPr id="12" name="Text 6"/>
          <p:cNvSpPr/>
          <p:nvPr/>
        </p:nvSpPr>
        <p:spPr>
          <a:xfrm>
            <a:off x="6226493" y="6448782"/>
            <a:ext cx="3673316" cy="1014770"/>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Utilize AI algorithms to analyze data, predict health risks, and personalize healthcare interventions.</a:t>
            </a:r>
            <a:endParaRPr lang="en-US" sz="1650" dirty="0"/>
          </a:p>
        </p:txBody>
      </p:sp>
      <p:pic>
        <p:nvPicPr>
          <p:cNvPr id="13" name="Image 4" descr="preencoded.png">    </p:cNvPr>
          <p:cNvPicPr>
            <a:picLocks noChangeAspect="1"/>
          </p:cNvPicPr>
          <p:nvPr/>
        </p:nvPicPr>
        <p:blipFill>
          <a:blip r:embed="rId5"/>
          <a:stretch>
            <a:fillRect/>
          </a:stretch>
        </p:blipFill>
        <p:spPr>
          <a:xfrm>
            <a:off x="10216991" y="5251490"/>
            <a:ext cx="528638" cy="528638"/>
          </a:xfrm>
          <a:prstGeom prst="rect">
            <a:avLst/>
          </a:prstGeom>
        </p:spPr>
      </p:pic>
      <p:sp>
        <p:nvSpPr>
          <p:cNvPr id="14" name="Text 7"/>
          <p:cNvSpPr/>
          <p:nvPr/>
        </p:nvSpPr>
        <p:spPr>
          <a:xfrm>
            <a:off x="10216991" y="5991582"/>
            <a:ext cx="3226594" cy="330398"/>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Cloud-Based Data Storage</a:t>
            </a:r>
            <a:endParaRPr lang="en-US" sz="2050" dirty="0"/>
          </a:p>
        </p:txBody>
      </p:sp>
      <p:sp>
        <p:nvSpPr>
          <p:cNvPr id="15" name="Text 8"/>
          <p:cNvSpPr/>
          <p:nvPr/>
        </p:nvSpPr>
        <p:spPr>
          <a:xfrm>
            <a:off x="10216991" y="6448782"/>
            <a:ext cx="3673316" cy="1014770"/>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Securely store and manage patient data on a cloud platform for accessibility and scalability.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11742"/>
          </a:xfrm>
          <a:prstGeom prst="rect">
            <a:avLst/>
          </a:prstGeom>
        </p:spPr>
      </p:pic>
      <p:sp>
        <p:nvSpPr>
          <p:cNvPr id="3" name="Text 0"/>
          <p:cNvSpPr/>
          <p:nvPr/>
        </p:nvSpPr>
        <p:spPr>
          <a:xfrm>
            <a:off x="703302" y="3100149"/>
            <a:ext cx="10032563" cy="627817"/>
          </a:xfrm>
          <a:prstGeom prst="rect">
            <a:avLst/>
          </a:prstGeom>
          <a:noFill/>
          <a:ln/>
        </p:spPr>
        <p:txBody>
          <a:bodyPr wrap="none" lIns="0" tIns="0" rIns="0" bIns="0" rtlCol="0" anchor="t"/>
          <a:lstStyle/>
          <a:p>
            <a:pPr indent="0" marL="0">
              <a:lnSpc>
                <a:spcPts val="4900"/>
              </a:lnSpc>
              <a:buNone/>
            </a:pPr>
            <a:r>
              <a:rPr lang="en-US" sz="3950" b="1" spc="-119" kern="0" dirty="0">
                <a:solidFill>
                  <a:srgbClr val="FFFFFF"/>
                </a:solidFill>
                <a:latin typeface="Inter Bold" pitchFamily="34" charset="0"/>
                <a:ea typeface="Inter Bold" pitchFamily="34" charset="-122"/>
                <a:cs typeface="Inter Bold" pitchFamily="34" charset="-120"/>
              </a:rPr>
              <a:t>Stakeholder Engagement and Collaboration</a:t>
            </a:r>
            <a:endParaRPr lang="en-US" sz="3950" dirty="0"/>
          </a:p>
        </p:txBody>
      </p:sp>
      <p:sp>
        <p:nvSpPr>
          <p:cNvPr id="4" name="Shape 1"/>
          <p:cNvSpPr/>
          <p:nvPr/>
        </p:nvSpPr>
        <p:spPr>
          <a:xfrm>
            <a:off x="703302" y="4029313"/>
            <a:ext cx="13223796" cy="3611880"/>
          </a:xfrm>
          <a:prstGeom prst="roundRect">
            <a:avLst>
              <a:gd name="adj" fmla="val 2337"/>
            </a:avLst>
          </a:prstGeom>
          <a:noFill/>
          <a:ln w="7620">
            <a:solidFill>
              <a:srgbClr val="FFFFFF">
                <a:alpha val="24000"/>
              </a:srgbClr>
            </a:solidFill>
            <a:prstDash val="solid"/>
          </a:ln>
        </p:spPr>
      </p:sp>
      <p:sp>
        <p:nvSpPr>
          <p:cNvPr id="5" name="Shape 2"/>
          <p:cNvSpPr/>
          <p:nvPr/>
        </p:nvSpPr>
        <p:spPr>
          <a:xfrm>
            <a:off x="710922" y="4036933"/>
            <a:ext cx="13208556" cy="899160"/>
          </a:xfrm>
          <a:prstGeom prst="rect">
            <a:avLst/>
          </a:prstGeom>
          <a:solidFill>
            <a:srgbClr val="FFFFFF">
              <a:alpha val="4000"/>
            </a:srgbClr>
          </a:solidFill>
          <a:ln/>
        </p:spPr>
      </p:sp>
      <p:sp>
        <p:nvSpPr>
          <p:cNvPr id="6" name="Text 3"/>
          <p:cNvSpPr/>
          <p:nvPr/>
        </p:nvSpPr>
        <p:spPr>
          <a:xfrm>
            <a:off x="911781" y="4165044"/>
            <a:ext cx="6198751" cy="321469"/>
          </a:xfrm>
          <a:prstGeom prst="rect">
            <a:avLst/>
          </a:prstGeom>
          <a:noFill/>
          <a:ln/>
        </p:spPr>
        <p:txBody>
          <a:bodyPr wrap="non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Government Agencies</a:t>
            </a:r>
            <a:endParaRPr lang="en-US" sz="1550" dirty="0"/>
          </a:p>
        </p:txBody>
      </p:sp>
      <p:sp>
        <p:nvSpPr>
          <p:cNvPr id="7" name="Text 4"/>
          <p:cNvSpPr/>
          <p:nvPr/>
        </p:nvSpPr>
        <p:spPr>
          <a:xfrm>
            <a:off x="7519868" y="4165044"/>
            <a:ext cx="6198751" cy="642938"/>
          </a:xfrm>
          <a:prstGeom prst="rect">
            <a:avLst/>
          </a:prstGeom>
          <a:noFill/>
          <a:ln/>
        </p:spPr>
        <p:txBody>
          <a:bodyPr wrap="squar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Collaborate with local and national health ministries to integrate the solution into existing healthcare systems.</a:t>
            </a:r>
            <a:endParaRPr lang="en-US" sz="1550" dirty="0"/>
          </a:p>
        </p:txBody>
      </p:sp>
      <p:sp>
        <p:nvSpPr>
          <p:cNvPr id="8" name="Shape 5"/>
          <p:cNvSpPr/>
          <p:nvPr/>
        </p:nvSpPr>
        <p:spPr>
          <a:xfrm>
            <a:off x="710922" y="4936093"/>
            <a:ext cx="13208556" cy="899160"/>
          </a:xfrm>
          <a:prstGeom prst="rect">
            <a:avLst/>
          </a:prstGeom>
          <a:solidFill>
            <a:srgbClr val="000000">
              <a:alpha val="4000"/>
            </a:srgbClr>
          </a:solidFill>
          <a:ln/>
        </p:spPr>
      </p:sp>
      <p:sp>
        <p:nvSpPr>
          <p:cNvPr id="9" name="Text 6"/>
          <p:cNvSpPr/>
          <p:nvPr/>
        </p:nvSpPr>
        <p:spPr>
          <a:xfrm>
            <a:off x="911781" y="5064204"/>
            <a:ext cx="6198751" cy="321469"/>
          </a:xfrm>
          <a:prstGeom prst="rect">
            <a:avLst/>
          </a:prstGeom>
          <a:noFill/>
          <a:ln/>
        </p:spPr>
        <p:txBody>
          <a:bodyPr wrap="non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Healthcare Providers</a:t>
            </a:r>
            <a:endParaRPr lang="en-US" sz="1550" dirty="0"/>
          </a:p>
        </p:txBody>
      </p:sp>
      <p:sp>
        <p:nvSpPr>
          <p:cNvPr id="10" name="Text 7"/>
          <p:cNvSpPr/>
          <p:nvPr/>
        </p:nvSpPr>
        <p:spPr>
          <a:xfrm>
            <a:off x="7519868" y="5064204"/>
            <a:ext cx="6198751" cy="642938"/>
          </a:xfrm>
          <a:prstGeom prst="rect">
            <a:avLst/>
          </a:prstGeom>
          <a:noFill/>
          <a:ln/>
        </p:spPr>
        <p:txBody>
          <a:bodyPr wrap="squar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Engage healthcare professionals to provide input on data needs, technology adoption, and service delivery.</a:t>
            </a:r>
            <a:endParaRPr lang="en-US" sz="1550" dirty="0"/>
          </a:p>
        </p:txBody>
      </p:sp>
      <p:sp>
        <p:nvSpPr>
          <p:cNvPr id="11" name="Shape 8"/>
          <p:cNvSpPr/>
          <p:nvPr/>
        </p:nvSpPr>
        <p:spPr>
          <a:xfrm>
            <a:off x="710922" y="5835253"/>
            <a:ext cx="13208556" cy="899160"/>
          </a:xfrm>
          <a:prstGeom prst="rect">
            <a:avLst/>
          </a:prstGeom>
          <a:solidFill>
            <a:srgbClr val="FFFFFF">
              <a:alpha val="4000"/>
            </a:srgbClr>
          </a:solidFill>
          <a:ln/>
        </p:spPr>
      </p:sp>
      <p:sp>
        <p:nvSpPr>
          <p:cNvPr id="12" name="Text 9"/>
          <p:cNvSpPr/>
          <p:nvPr/>
        </p:nvSpPr>
        <p:spPr>
          <a:xfrm>
            <a:off x="911781" y="5963364"/>
            <a:ext cx="6198751" cy="321469"/>
          </a:xfrm>
          <a:prstGeom prst="rect">
            <a:avLst/>
          </a:prstGeom>
          <a:noFill/>
          <a:ln/>
        </p:spPr>
        <p:txBody>
          <a:bodyPr wrap="non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Community Leaders</a:t>
            </a:r>
            <a:endParaRPr lang="en-US" sz="1550" dirty="0"/>
          </a:p>
        </p:txBody>
      </p:sp>
      <p:sp>
        <p:nvSpPr>
          <p:cNvPr id="13" name="Text 10"/>
          <p:cNvSpPr/>
          <p:nvPr/>
        </p:nvSpPr>
        <p:spPr>
          <a:xfrm>
            <a:off x="7519868" y="5963364"/>
            <a:ext cx="6198751" cy="642938"/>
          </a:xfrm>
          <a:prstGeom prst="rect">
            <a:avLst/>
          </a:prstGeom>
          <a:noFill/>
          <a:ln/>
        </p:spPr>
        <p:txBody>
          <a:bodyPr wrap="squar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Involve community leaders to ensure the solution is culturally relevant and meets the specific needs of rural communities.</a:t>
            </a:r>
            <a:endParaRPr lang="en-US" sz="1550" dirty="0"/>
          </a:p>
        </p:txBody>
      </p:sp>
      <p:sp>
        <p:nvSpPr>
          <p:cNvPr id="14" name="Shape 11"/>
          <p:cNvSpPr/>
          <p:nvPr/>
        </p:nvSpPr>
        <p:spPr>
          <a:xfrm>
            <a:off x="710922" y="6734413"/>
            <a:ext cx="13208556" cy="899160"/>
          </a:xfrm>
          <a:prstGeom prst="rect">
            <a:avLst/>
          </a:prstGeom>
          <a:solidFill>
            <a:srgbClr val="000000">
              <a:alpha val="4000"/>
            </a:srgbClr>
          </a:solidFill>
          <a:ln/>
        </p:spPr>
      </p:sp>
      <p:sp>
        <p:nvSpPr>
          <p:cNvPr id="15" name="Text 12"/>
          <p:cNvSpPr/>
          <p:nvPr/>
        </p:nvSpPr>
        <p:spPr>
          <a:xfrm>
            <a:off x="911781" y="6862524"/>
            <a:ext cx="6198751" cy="321469"/>
          </a:xfrm>
          <a:prstGeom prst="rect">
            <a:avLst/>
          </a:prstGeom>
          <a:noFill/>
          <a:ln/>
        </p:spPr>
        <p:txBody>
          <a:bodyPr wrap="non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Non-Governmental Organizations (NGOs)</a:t>
            </a:r>
            <a:endParaRPr lang="en-US" sz="1550" dirty="0"/>
          </a:p>
        </p:txBody>
      </p:sp>
      <p:sp>
        <p:nvSpPr>
          <p:cNvPr id="16" name="Text 13"/>
          <p:cNvSpPr/>
          <p:nvPr/>
        </p:nvSpPr>
        <p:spPr>
          <a:xfrm>
            <a:off x="7519868" y="6862524"/>
            <a:ext cx="6198751" cy="642938"/>
          </a:xfrm>
          <a:prstGeom prst="rect">
            <a:avLst/>
          </a:prstGeom>
          <a:noFill/>
          <a:ln/>
        </p:spPr>
        <p:txBody>
          <a:bodyPr wrap="square" lIns="0" tIns="0" rIns="0" bIns="0" rtlCol="0" anchor="t"/>
          <a:lstStyle/>
          <a:p>
            <a:pPr indent="0" marL="0">
              <a:lnSpc>
                <a:spcPts val="2500"/>
              </a:lnSpc>
              <a:buNone/>
            </a:pPr>
            <a:r>
              <a:rPr lang="en-US" sz="1550" spc="-32" kern="0" dirty="0">
                <a:solidFill>
                  <a:srgbClr val="E5E0DF"/>
                </a:solidFill>
                <a:latin typeface="Inter" pitchFamily="34" charset="0"/>
                <a:ea typeface="Inter" pitchFamily="34" charset="-122"/>
                <a:cs typeface="Inter" pitchFamily="34" charset="-120"/>
              </a:rPr>
              <a:t>Partner with NGOs to leverage their expertise in community outreach, health education, and resource mobilization.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194"/>
          </a:xfrm>
          <a:prstGeom prst="rect">
            <a:avLst/>
          </a:prstGeom>
        </p:spPr>
      </p:pic>
      <p:sp>
        <p:nvSpPr>
          <p:cNvPr id="3" name="Text 0"/>
          <p:cNvSpPr/>
          <p:nvPr/>
        </p:nvSpPr>
        <p:spPr>
          <a:xfrm>
            <a:off x="754023" y="3285649"/>
            <a:ext cx="8510468" cy="673298"/>
          </a:xfrm>
          <a:prstGeom prst="rect">
            <a:avLst/>
          </a:prstGeom>
          <a:noFill/>
          <a:ln/>
        </p:spPr>
        <p:txBody>
          <a:bodyPr wrap="none" lIns="0" tIns="0" rIns="0" bIns="0" rtlCol="0" anchor="t"/>
          <a:lstStyle/>
          <a:p>
            <a:pPr indent="0" marL="0">
              <a:lnSpc>
                <a:spcPts val="5300"/>
              </a:lnSpc>
              <a:buNone/>
            </a:pPr>
            <a:r>
              <a:rPr lang="en-US" sz="4200" b="1" spc="-127" kern="0" dirty="0">
                <a:solidFill>
                  <a:srgbClr val="FFFFFF"/>
                </a:solidFill>
                <a:latin typeface="Inter Bold" pitchFamily="34" charset="0"/>
                <a:ea typeface="Inter Bold" pitchFamily="34" charset="-122"/>
                <a:cs typeface="Inter Bold" pitchFamily="34" charset="-120"/>
              </a:rPr>
              <a:t>Measurable Outcomes and Impact</a:t>
            </a:r>
            <a:endParaRPr lang="en-US" sz="4200" dirty="0"/>
          </a:p>
        </p:txBody>
      </p:sp>
      <p:sp>
        <p:nvSpPr>
          <p:cNvPr id="4" name="Shape 1"/>
          <p:cNvSpPr/>
          <p:nvPr/>
        </p:nvSpPr>
        <p:spPr>
          <a:xfrm>
            <a:off x="754023" y="4524375"/>
            <a:ext cx="484703" cy="484703"/>
          </a:xfrm>
          <a:prstGeom prst="roundRect">
            <a:avLst>
              <a:gd name="adj" fmla="val 18670"/>
            </a:avLst>
          </a:prstGeom>
          <a:solidFill>
            <a:srgbClr val="110080"/>
          </a:solidFill>
          <a:ln w="7620">
            <a:solidFill>
              <a:srgbClr val="2A1999"/>
            </a:solidFill>
            <a:prstDash val="solid"/>
          </a:ln>
        </p:spPr>
      </p:sp>
      <p:sp>
        <p:nvSpPr>
          <p:cNvPr id="5" name="Text 2"/>
          <p:cNvSpPr/>
          <p:nvPr/>
        </p:nvSpPr>
        <p:spPr>
          <a:xfrm>
            <a:off x="931545" y="4605099"/>
            <a:ext cx="129659" cy="323136"/>
          </a:xfrm>
          <a:prstGeom prst="rect">
            <a:avLst/>
          </a:prstGeom>
          <a:noFill/>
          <a:ln/>
        </p:spPr>
        <p:txBody>
          <a:bodyPr wrap="none" lIns="0" tIns="0" rIns="0" bIns="0" rtlCol="0" anchor="t"/>
          <a:lstStyle/>
          <a:p>
            <a:pPr algn="ctr" indent="0" marL="0">
              <a:lnSpc>
                <a:spcPts val="2500"/>
              </a:lnSpc>
              <a:buNone/>
            </a:pPr>
            <a:r>
              <a:rPr lang="en-US" sz="2500" b="1" spc="-76" kern="0" dirty="0">
                <a:solidFill>
                  <a:srgbClr val="E5E0DF"/>
                </a:solidFill>
                <a:latin typeface="Inter Bold" pitchFamily="34" charset="0"/>
                <a:ea typeface="Inter Bold" pitchFamily="34" charset="-122"/>
                <a:cs typeface="Inter Bold" pitchFamily="34" charset="-120"/>
              </a:rPr>
              <a:t>1</a:t>
            </a:r>
            <a:endParaRPr lang="en-US" sz="2500" dirty="0"/>
          </a:p>
        </p:txBody>
      </p:sp>
      <p:sp>
        <p:nvSpPr>
          <p:cNvPr id="6" name="Text 3"/>
          <p:cNvSpPr/>
          <p:nvPr/>
        </p:nvSpPr>
        <p:spPr>
          <a:xfrm>
            <a:off x="1454110" y="4524375"/>
            <a:ext cx="3632478" cy="336590"/>
          </a:xfrm>
          <a:prstGeom prst="rect">
            <a:avLst/>
          </a:prstGeom>
          <a:noFill/>
          <a:ln/>
        </p:spPr>
        <p:txBody>
          <a:bodyPr wrap="none" lIns="0" tIns="0" rIns="0" bIns="0" rtlCol="0" anchor="t"/>
          <a:lstStyle/>
          <a:p>
            <a:pP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Increased Healthcare Access</a:t>
            </a:r>
            <a:endParaRPr lang="en-US" sz="2100" dirty="0"/>
          </a:p>
        </p:txBody>
      </p:sp>
      <p:sp>
        <p:nvSpPr>
          <p:cNvPr id="7" name="Text 4"/>
          <p:cNvSpPr/>
          <p:nvPr/>
        </p:nvSpPr>
        <p:spPr>
          <a:xfrm>
            <a:off x="1454110" y="4990148"/>
            <a:ext cx="5753457" cy="689610"/>
          </a:xfrm>
          <a:prstGeom prst="rect">
            <a:avLst/>
          </a:prstGeom>
          <a:noFill/>
          <a:ln/>
        </p:spPr>
        <p:txBody>
          <a:bodyPr wrap="square" lIns="0" tIns="0" rIns="0" bIns="0" rtlCol="0" anchor="t"/>
          <a:lstStyle/>
          <a:p>
            <a:pPr indent="0" marL="0">
              <a:lnSpc>
                <a:spcPts val="2700"/>
              </a:lnSpc>
              <a:buNone/>
            </a:pPr>
            <a:r>
              <a:rPr lang="en-US" sz="1650" spc="-34" kern="0" dirty="0">
                <a:solidFill>
                  <a:srgbClr val="E5E0DF"/>
                </a:solidFill>
                <a:latin typeface="Inter" pitchFamily="34" charset="0"/>
                <a:ea typeface="Inter" pitchFamily="34" charset="-122"/>
                <a:cs typeface="Inter" pitchFamily="34" charset="-120"/>
              </a:rPr>
              <a:t>Track the number of patients accessing healthcare services in rural areas.</a:t>
            </a:r>
            <a:endParaRPr lang="en-US" sz="1650" dirty="0"/>
          </a:p>
        </p:txBody>
      </p:sp>
      <p:sp>
        <p:nvSpPr>
          <p:cNvPr id="8" name="Shape 5"/>
          <p:cNvSpPr/>
          <p:nvPr/>
        </p:nvSpPr>
        <p:spPr>
          <a:xfrm>
            <a:off x="7422952" y="4524375"/>
            <a:ext cx="484703" cy="484703"/>
          </a:xfrm>
          <a:prstGeom prst="roundRect">
            <a:avLst>
              <a:gd name="adj" fmla="val 18670"/>
            </a:avLst>
          </a:prstGeom>
          <a:solidFill>
            <a:srgbClr val="110080"/>
          </a:solidFill>
          <a:ln w="7620">
            <a:solidFill>
              <a:srgbClr val="2A1999"/>
            </a:solidFill>
            <a:prstDash val="solid"/>
          </a:ln>
        </p:spPr>
      </p:sp>
      <p:sp>
        <p:nvSpPr>
          <p:cNvPr id="9" name="Text 6"/>
          <p:cNvSpPr/>
          <p:nvPr/>
        </p:nvSpPr>
        <p:spPr>
          <a:xfrm>
            <a:off x="7568327" y="4605099"/>
            <a:ext cx="193953" cy="323136"/>
          </a:xfrm>
          <a:prstGeom prst="rect">
            <a:avLst/>
          </a:prstGeom>
          <a:noFill/>
          <a:ln/>
        </p:spPr>
        <p:txBody>
          <a:bodyPr wrap="none" lIns="0" tIns="0" rIns="0" bIns="0" rtlCol="0" anchor="t"/>
          <a:lstStyle/>
          <a:p>
            <a:pPr algn="ctr" indent="0" marL="0">
              <a:lnSpc>
                <a:spcPts val="2500"/>
              </a:lnSpc>
              <a:buNone/>
            </a:pPr>
            <a:r>
              <a:rPr lang="en-US" sz="2500" b="1" spc="-76" kern="0" dirty="0">
                <a:solidFill>
                  <a:srgbClr val="E5E0DF"/>
                </a:solidFill>
                <a:latin typeface="Inter Bold" pitchFamily="34" charset="0"/>
                <a:ea typeface="Inter Bold" pitchFamily="34" charset="-122"/>
                <a:cs typeface="Inter Bold" pitchFamily="34" charset="-120"/>
              </a:rPr>
              <a:t>2</a:t>
            </a:r>
            <a:endParaRPr lang="en-US" sz="2500" dirty="0"/>
          </a:p>
        </p:txBody>
      </p:sp>
      <p:sp>
        <p:nvSpPr>
          <p:cNvPr id="10" name="Text 7"/>
          <p:cNvSpPr/>
          <p:nvPr/>
        </p:nvSpPr>
        <p:spPr>
          <a:xfrm>
            <a:off x="8123039" y="4524375"/>
            <a:ext cx="3389948" cy="336590"/>
          </a:xfrm>
          <a:prstGeom prst="rect">
            <a:avLst/>
          </a:prstGeom>
          <a:noFill/>
          <a:ln/>
        </p:spPr>
        <p:txBody>
          <a:bodyPr wrap="none" lIns="0" tIns="0" rIns="0" bIns="0" rtlCol="0" anchor="t"/>
          <a:lstStyle/>
          <a:p>
            <a:pP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Improved Health Outcomes</a:t>
            </a:r>
            <a:endParaRPr lang="en-US" sz="2100" dirty="0"/>
          </a:p>
        </p:txBody>
      </p:sp>
      <p:sp>
        <p:nvSpPr>
          <p:cNvPr id="11" name="Text 8"/>
          <p:cNvSpPr/>
          <p:nvPr/>
        </p:nvSpPr>
        <p:spPr>
          <a:xfrm>
            <a:off x="8123039" y="4990148"/>
            <a:ext cx="5753457" cy="689610"/>
          </a:xfrm>
          <a:prstGeom prst="rect">
            <a:avLst/>
          </a:prstGeom>
          <a:noFill/>
          <a:ln/>
        </p:spPr>
        <p:txBody>
          <a:bodyPr wrap="square" lIns="0" tIns="0" rIns="0" bIns="0" rtlCol="0" anchor="t"/>
          <a:lstStyle/>
          <a:p>
            <a:pPr indent="0" marL="0">
              <a:lnSpc>
                <a:spcPts val="2700"/>
              </a:lnSpc>
              <a:buNone/>
            </a:pPr>
            <a:r>
              <a:rPr lang="en-US" sz="1650" spc="-34" kern="0" dirty="0">
                <a:solidFill>
                  <a:srgbClr val="E5E0DF"/>
                </a:solidFill>
                <a:latin typeface="Inter" pitchFamily="34" charset="0"/>
                <a:ea typeface="Inter" pitchFamily="34" charset="-122"/>
                <a:cs typeface="Inter" pitchFamily="34" charset="-120"/>
              </a:rPr>
              <a:t>Monitor key health indicators, such as mortality rates, disease prevalence, and vaccination coverage.</a:t>
            </a:r>
            <a:endParaRPr lang="en-US" sz="1650" dirty="0"/>
          </a:p>
        </p:txBody>
      </p:sp>
      <p:sp>
        <p:nvSpPr>
          <p:cNvPr id="12" name="Shape 9"/>
          <p:cNvSpPr/>
          <p:nvPr/>
        </p:nvSpPr>
        <p:spPr>
          <a:xfrm>
            <a:off x="754023" y="6137434"/>
            <a:ext cx="484703" cy="484703"/>
          </a:xfrm>
          <a:prstGeom prst="roundRect">
            <a:avLst>
              <a:gd name="adj" fmla="val 18670"/>
            </a:avLst>
          </a:prstGeom>
          <a:solidFill>
            <a:srgbClr val="110080"/>
          </a:solidFill>
          <a:ln w="7620">
            <a:solidFill>
              <a:srgbClr val="2A1999"/>
            </a:solidFill>
            <a:prstDash val="solid"/>
          </a:ln>
        </p:spPr>
      </p:sp>
      <p:sp>
        <p:nvSpPr>
          <p:cNvPr id="13" name="Text 10"/>
          <p:cNvSpPr/>
          <p:nvPr/>
        </p:nvSpPr>
        <p:spPr>
          <a:xfrm>
            <a:off x="896898" y="6218158"/>
            <a:ext cx="198953" cy="323136"/>
          </a:xfrm>
          <a:prstGeom prst="rect">
            <a:avLst/>
          </a:prstGeom>
          <a:noFill/>
          <a:ln/>
        </p:spPr>
        <p:txBody>
          <a:bodyPr wrap="none" lIns="0" tIns="0" rIns="0" bIns="0" rtlCol="0" anchor="t"/>
          <a:lstStyle/>
          <a:p>
            <a:pPr algn="ctr" indent="0" marL="0">
              <a:lnSpc>
                <a:spcPts val="2500"/>
              </a:lnSpc>
              <a:buNone/>
            </a:pPr>
            <a:r>
              <a:rPr lang="en-US" sz="2500" b="1" spc="-76" kern="0" dirty="0">
                <a:solidFill>
                  <a:srgbClr val="E5E0DF"/>
                </a:solidFill>
                <a:latin typeface="Inter Bold" pitchFamily="34" charset="0"/>
                <a:ea typeface="Inter Bold" pitchFamily="34" charset="-122"/>
                <a:cs typeface="Inter Bold" pitchFamily="34" charset="-120"/>
              </a:rPr>
              <a:t>3</a:t>
            </a:r>
            <a:endParaRPr lang="en-US" sz="2500" dirty="0"/>
          </a:p>
        </p:txBody>
      </p:sp>
      <p:sp>
        <p:nvSpPr>
          <p:cNvPr id="14" name="Text 11"/>
          <p:cNvSpPr/>
          <p:nvPr/>
        </p:nvSpPr>
        <p:spPr>
          <a:xfrm>
            <a:off x="1454110" y="6137434"/>
            <a:ext cx="3705344" cy="336590"/>
          </a:xfrm>
          <a:prstGeom prst="rect">
            <a:avLst/>
          </a:prstGeom>
          <a:noFill/>
          <a:ln/>
        </p:spPr>
        <p:txBody>
          <a:bodyPr wrap="none" lIns="0" tIns="0" rIns="0" bIns="0" rtlCol="0" anchor="t"/>
          <a:lstStyle/>
          <a:p>
            <a:pP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Enhanced Patient Satisfaction</a:t>
            </a:r>
            <a:endParaRPr lang="en-US" sz="2100" dirty="0"/>
          </a:p>
        </p:txBody>
      </p:sp>
      <p:sp>
        <p:nvSpPr>
          <p:cNvPr id="15" name="Text 12"/>
          <p:cNvSpPr/>
          <p:nvPr/>
        </p:nvSpPr>
        <p:spPr>
          <a:xfrm>
            <a:off x="1454110" y="6603206"/>
            <a:ext cx="5753457" cy="689610"/>
          </a:xfrm>
          <a:prstGeom prst="rect">
            <a:avLst/>
          </a:prstGeom>
          <a:noFill/>
          <a:ln/>
        </p:spPr>
        <p:txBody>
          <a:bodyPr wrap="square" lIns="0" tIns="0" rIns="0" bIns="0" rtlCol="0" anchor="t"/>
          <a:lstStyle/>
          <a:p>
            <a:pPr indent="0" marL="0">
              <a:lnSpc>
                <a:spcPts val="2700"/>
              </a:lnSpc>
              <a:buNone/>
            </a:pPr>
            <a:r>
              <a:rPr lang="en-US" sz="1650" spc="-34" kern="0" dirty="0">
                <a:solidFill>
                  <a:srgbClr val="E5E0DF"/>
                </a:solidFill>
                <a:latin typeface="Inter" pitchFamily="34" charset="0"/>
                <a:ea typeface="Inter" pitchFamily="34" charset="-122"/>
                <a:cs typeface="Inter" pitchFamily="34" charset="-120"/>
              </a:rPr>
              <a:t>Measure patient satisfaction with the quality and accessibility of healthcare services.</a:t>
            </a:r>
            <a:endParaRPr lang="en-US" sz="1650" dirty="0"/>
          </a:p>
        </p:txBody>
      </p:sp>
      <p:sp>
        <p:nvSpPr>
          <p:cNvPr id="16" name="Shape 13"/>
          <p:cNvSpPr/>
          <p:nvPr/>
        </p:nvSpPr>
        <p:spPr>
          <a:xfrm>
            <a:off x="7422952" y="6137434"/>
            <a:ext cx="484703" cy="484703"/>
          </a:xfrm>
          <a:prstGeom prst="roundRect">
            <a:avLst>
              <a:gd name="adj" fmla="val 18670"/>
            </a:avLst>
          </a:prstGeom>
          <a:solidFill>
            <a:srgbClr val="110080"/>
          </a:solidFill>
          <a:ln w="7620">
            <a:solidFill>
              <a:srgbClr val="2A1999"/>
            </a:solidFill>
            <a:prstDash val="solid"/>
          </a:ln>
        </p:spPr>
      </p:sp>
      <p:sp>
        <p:nvSpPr>
          <p:cNvPr id="17" name="Text 14"/>
          <p:cNvSpPr/>
          <p:nvPr/>
        </p:nvSpPr>
        <p:spPr>
          <a:xfrm>
            <a:off x="7560826" y="6218158"/>
            <a:ext cx="208836" cy="323136"/>
          </a:xfrm>
          <a:prstGeom prst="rect">
            <a:avLst/>
          </a:prstGeom>
          <a:noFill/>
          <a:ln/>
        </p:spPr>
        <p:txBody>
          <a:bodyPr wrap="none" lIns="0" tIns="0" rIns="0" bIns="0" rtlCol="0" anchor="t"/>
          <a:lstStyle/>
          <a:p>
            <a:pPr algn="ctr" indent="0" marL="0">
              <a:lnSpc>
                <a:spcPts val="2500"/>
              </a:lnSpc>
              <a:buNone/>
            </a:pPr>
            <a:r>
              <a:rPr lang="en-US" sz="2500" b="1" spc="-76" kern="0" dirty="0">
                <a:solidFill>
                  <a:srgbClr val="E5E0DF"/>
                </a:solidFill>
                <a:latin typeface="Inter Bold" pitchFamily="34" charset="0"/>
                <a:ea typeface="Inter Bold" pitchFamily="34" charset="-122"/>
                <a:cs typeface="Inter Bold" pitchFamily="34" charset="-120"/>
              </a:rPr>
              <a:t>4</a:t>
            </a:r>
            <a:endParaRPr lang="en-US" sz="2500" dirty="0"/>
          </a:p>
        </p:txBody>
      </p:sp>
      <p:sp>
        <p:nvSpPr>
          <p:cNvPr id="18" name="Text 15"/>
          <p:cNvSpPr/>
          <p:nvPr/>
        </p:nvSpPr>
        <p:spPr>
          <a:xfrm>
            <a:off x="8123039" y="6137434"/>
            <a:ext cx="2693194" cy="336590"/>
          </a:xfrm>
          <a:prstGeom prst="rect">
            <a:avLst/>
          </a:prstGeom>
          <a:noFill/>
          <a:ln/>
        </p:spPr>
        <p:txBody>
          <a:bodyPr wrap="none" lIns="0" tIns="0" rIns="0" bIns="0" rtlCol="0" anchor="t"/>
          <a:lstStyle/>
          <a:p>
            <a:pP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Cost Savings</a:t>
            </a:r>
            <a:endParaRPr lang="en-US" sz="2100" dirty="0"/>
          </a:p>
        </p:txBody>
      </p:sp>
      <p:sp>
        <p:nvSpPr>
          <p:cNvPr id="19" name="Text 16"/>
          <p:cNvSpPr/>
          <p:nvPr/>
        </p:nvSpPr>
        <p:spPr>
          <a:xfrm>
            <a:off x="8123039" y="6603206"/>
            <a:ext cx="5753457" cy="1034415"/>
          </a:xfrm>
          <a:prstGeom prst="rect">
            <a:avLst/>
          </a:prstGeom>
          <a:noFill/>
          <a:ln/>
        </p:spPr>
        <p:txBody>
          <a:bodyPr wrap="square" lIns="0" tIns="0" rIns="0" bIns="0" rtlCol="0" anchor="t"/>
          <a:lstStyle/>
          <a:p>
            <a:pPr indent="0" marL="0">
              <a:lnSpc>
                <a:spcPts val="2700"/>
              </a:lnSpc>
              <a:buNone/>
            </a:pPr>
            <a:r>
              <a:rPr lang="en-US" sz="1650" spc="-34" kern="0" dirty="0">
                <a:solidFill>
                  <a:srgbClr val="E5E0DF"/>
                </a:solidFill>
                <a:latin typeface="Inter" pitchFamily="34" charset="0"/>
                <a:ea typeface="Inter" pitchFamily="34" charset="-122"/>
                <a:cs typeface="Inter" pitchFamily="34" charset="-120"/>
              </a:rPr>
              <a:t>Analyze the cost-effectiveness of the solution by comparing healthcare expenditures before and after implementation.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2024-09-30T05:11:58Z</dcterms:created>
  <dcterms:modified xsi:type="dcterms:W3CDTF">2024-09-30T05:11:58Z</dcterms:modified>
</cp:coreProperties>
</file>